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1" r:id="rId3"/>
    <p:sldMasterId id="2147483705" r:id="rId4"/>
    <p:sldMasterId id="2147483744" r:id="rId5"/>
    <p:sldMasterId id="2147483754" r:id="rId6"/>
    <p:sldMasterId id="2147483764" r:id="rId7"/>
  </p:sldMasterIdLst>
  <p:notesMasterIdLst>
    <p:notesMasterId r:id="rId26"/>
  </p:notesMasterIdLst>
  <p:sldIdLst>
    <p:sldId id="765" r:id="rId8"/>
    <p:sldId id="1349" r:id="rId9"/>
    <p:sldId id="1568" r:id="rId10"/>
    <p:sldId id="1560" r:id="rId11"/>
    <p:sldId id="1569" r:id="rId12"/>
    <p:sldId id="1559" r:id="rId13"/>
    <p:sldId id="1570" r:id="rId14"/>
    <p:sldId id="1571" r:id="rId15"/>
    <p:sldId id="1572" r:id="rId16"/>
    <p:sldId id="1528" r:id="rId17"/>
    <p:sldId id="1573" r:id="rId18"/>
    <p:sldId id="1575" r:id="rId19"/>
    <p:sldId id="1574" r:id="rId20"/>
    <p:sldId id="1537" r:id="rId21"/>
    <p:sldId id="1538" r:id="rId22"/>
    <p:sldId id="1576" r:id="rId23"/>
    <p:sldId id="1577" r:id="rId24"/>
    <p:sldId id="1554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145"/>
    <a:srgbClr val="305983"/>
    <a:srgbClr val="E7F6EA"/>
    <a:srgbClr val="92D050"/>
    <a:srgbClr val="00CD61"/>
    <a:srgbClr val="F7E7E9"/>
    <a:srgbClr val="F26289"/>
    <a:srgbClr val="FF66FF"/>
    <a:srgbClr val="FF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8" autoAdjust="0"/>
    <p:restoredTop sz="93721" autoAdjust="0"/>
  </p:normalViewPr>
  <p:slideViewPr>
    <p:cSldViewPr snapToGrid="0">
      <p:cViewPr varScale="1">
        <p:scale>
          <a:sx n="75" d="100"/>
          <a:sy n="75" d="100"/>
        </p:scale>
        <p:origin x="432" y="27"/>
      </p:cViewPr>
      <p:guideLst>
        <p:guide orient="horz" pos="4224"/>
        <p:guide pos="4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25639816114128E-2"/>
          <c:y val="3.7414076378474583E-2"/>
          <c:w val="0.93069323165507978"/>
          <c:h val="0.827293984100551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pozitivních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Sheet1!$A$17:$A$165</c:f>
              <c:numCache>
                <c:formatCode>m/d/yyyy</c:formatCode>
                <c:ptCount val="149"/>
                <c:pt idx="0">
                  <c:v>44090</c:v>
                </c:pt>
                <c:pt idx="1">
                  <c:v>44091</c:v>
                </c:pt>
                <c:pt idx="2">
                  <c:v>44092</c:v>
                </c:pt>
                <c:pt idx="3">
                  <c:v>44093</c:v>
                </c:pt>
                <c:pt idx="4">
                  <c:v>44094</c:v>
                </c:pt>
                <c:pt idx="5">
                  <c:v>44095</c:v>
                </c:pt>
                <c:pt idx="6">
                  <c:v>44096</c:v>
                </c:pt>
                <c:pt idx="7">
                  <c:v>44097</c:v>
                </c:pt>
                <c:pt idx="8">
                  <c:v>44098</c:v>
                </c:pt>
                <c:pt idx="9">
                  <c:v>44099</c:v>
                </c:pt>
                <c:pt idx="10">
                  <c:v>44100</c:v>
                </c:pt>
                <c:pt idx="11">
                  <c:v>44101</c:v>
                </c:pt>
                <c:pt idx="12">
                  <c:v>44102</c:v>
                </c:pt>
                <c:pt idx="13">
                  <c:v>44103</c:v>
                </c:pt>
                <c:pt idx="14">
                  <c:v>44104</c:v>
                </c:pt>
                <c:pt idx="15">
                  <c:v>44105</c:v>
                </c:pt>
                <c:pt idx="16">
                  <c:v>44106</c:v>
                </c:pt>
                <c:pt idx="17">
                  <c:v>44107</c:v>
                </c:pt>
                <c:pt idx="18">
                  <c:v>44108</c:v>
                </c:pt>
                <c:pt idx="19">
                  <c:v>44109</c:v>
                </c:pt>
                <c:pt idx="20">
                  <c:v>44110</c:v>
                </c:pt>
                <c:pt idx="21">
                  <c:v>44111</c:v>
                </c:pt>
                <c:pt idx="22">
                  <c:v>44112</c:v>
                </c:pt>
                <c:pt idx="23">
                  <c:v>44113</c:v>
                </c:pt>
                <c:pt idx="24">
                  <c:v>44114</c:v>
                </c:pt>
                <c:pt idx="25">
                  <c:v>44115</c:v>
                </c:pt>
                <c:pt idx="26">
                  <c:v>44116</c:v>
                </c:pt>
                <c:pt idx="27">
                  <c:v>44117</c:v>
                </c:pt>
                <c:pt idx="28">
                  <c:v>44118</c:v>
                </c:pt>
                <c:pt idx="29">
                  <c:v>44119</c:v>
                </c:pt>
                <c:pt idx="30">
                  <c:v>44120</c:v>
                </c:pt>
                <c:pt idx="31">
                  <c:v>44121</c:v>
                </c:pt>
                <c:pt idx="32">
                  <c:v>44122</c:v>
                </c:pt>
                <c:pt idx="33">
                  <c:v>44123</c:v>
                </c:pt>
                <c:pt idx="34">
                  <c:v>44124</c:v>
                </c:pt>
                <c:pt idx="35">
                  <c:v>44125</c:v>
                </c:pt>
                <c:pt idx="36">
                  <c:v>44126</c:v>
                </c:pt>
                <c:pt idx="37">
                  <c:v>44127</c:v>
                </c:pt>
                <c:pt idx="38">
                  <c:v>44128</c:v>
                </c:pt>
                <c:pt idx="39">
                  <c:v>44129</c:v>
                </c:pt>
                <c:pt idx="40">
                  <c:v>44130</c:v>
                </c:pt>
                <c:pt idx="41">
                  <c:v>44131</c:v>
                </c:pt>
                <c:pt idx="42">
                  <c:v>44132</c:v>
                </c:pt>
                <c:pt idx="43">
                  <c:v>44133</c:v>
                </c:pt>
                <c:pt idx="44">
                  <c:v>44134</c:v>
                </c:pt>
                <c:pt idx="45">
                  <c:v>44135</c:v>
                </c:pt>
                <c:pt idx="46">
                  <c:v>44136</c:v>
                </c:pt>
                <c:pt idx="47">
                  <c:v>44137</c:v>
                </c:pt>
                <c:pt idx="48">
                  <c:v>44138</c:v>
                </c:pt>
                <c:pt idx="49">
                  <c:v>44139</c:v>
                </c:pt>
                <c:pt idx="50">
                  <c:v>44140</c:v>
                </c:pt>
                <c:pt idx="51">
                  <c:v>44141</c:v>
                </c:pt>
                <c:pt idx="52">
                  <c:v>44142</c:v>
                </c:pt>
                <c:pt idx="53">
                  <c:v>44143</c:v>
                </c:pt>
                <c:pt idx="54">
                  <c:v>44144</c:v>
                </c:pt>
                <c:pt idx="55">
                  <c:v>44145</c:v>
                </c:pt>
                <c:pt idx="56">
                  <c:v>44146</c:v>
                </c:pt>
                <c:pt idx="57">
                  <c:v>44147</c:v>
                </c:pt>
                <c:pt idx="58">
                  <c:v>44148</c:v>
                </c:pt>
                <c:pt idx="59">
                  <c:v>44149</c:v>
                </c:pt>
                <c:pt idx="60">
                  <c:v>44150</c:v>
                </c:pt>
                <c:pt idx="61">
                  <c:v>44151</c:v>
                </c:pt>
                <c:pt idx="62">
                  <c:v>44152</c:v>
                </c:pt>
                <c:pt idx="63">
                  <c:v>44153</c:v>
                </c:pt>
                <c:pt idx="64">
                  <c:v>44154</c:v>
                </c:pt>
                <c:pt idx="65">
                  <c:v>44155</c:v>
                </c:pt>
                <c:pt idx="66">
                  <c:v>44156</c:v>
                </c:pt>
                <c:pt idx="67">
                  <c:v>44157</c:v>
                </c:pt>
                <c:pt idx="68">
                  <c:v>44158</c:v>
                </c:pt>
                <c:pt idx="69">
                  <c:v>44159</c:v>
                </c:pt>
                <c:pt idx="70">
                  <c:v>44160</c:v>
                </c:pt>
                <c:pt idx="71">
                  <c:v>44161</c:v>
                </c:pt>
                <c:pt idx="72">
                  <c:v>44162</c:v>
                </c:pt>
                <c:pt idx="73">
                  <c:v>44163</c:v>
                </c:pt>
                <c:pt idx="74">
                  <c:v>44164</c:v>
                </c:pt>
                <c:pt idx="75">
                  <c:v>44165</c:v>
                </c:pt>
                <c:pt idx="76">
                  <c:v>44166</c:v>
                </c:pt>
                <c:pt idx="77">
                  <c:v>44167</c:v>
                </c:pt>
                <c:pt idx="78">
                  <c:v>44168</c:v>
                </c:pt>
                <c:pt idx="79">
                  <c:v>44169</c:v>
                </c:pt>
                <c:pt idx="80">
                  <c:v>44170</c:v>
                </c:pt>
                <c:pt idx="81">
                  <c:v>44171</c:v>
                </c:pt>
                <c:pt idx="82">
                  <c:v>44172</c:v>
                </c:pt>
                <c:pt idx="83">
                  <c:v>44173</c:v>
                </c:pt>
                <c:pt idx="84">
                  <c:v>44174</c:v>
                </c:pt>
                <c:pt idx="85">
                  <c:v>44175</c:v>
                </c:pt>
                <c:pt idx="86">
                  <c:v>44176</c:v>
                </c:pt>
                <c:pt idx="87">
                  <c:v>44177</c:v>
                </c:pt>
                <c:pt idx="88">
                  <c:v>44178</c:v>
                </c:pt>
                <c:pt idx="89">
                  <c:v>44179</c:v>
                </c:pt>
                <c:pt idx="90">
                  <c:v>44180</c:v>
                </c:pt>
                <c:pt idx="91">
                  <c:v>44181</c:v>
                </c:pt>
                <c:pt idx="92">
                  <c:v>44182</c:v>
                </c:pt>
                <c:pt idx="93">
                  <c:v>44183</c:v>
                </c:pt>
                <c:pt idx="94">
                  <c:v>44184</c:v>
                </c:pt>
                <c:pt idx="95">
                  <c:v>44185</c:v>
                </c:pt>
                <c:pt idx="96">
                  <c:v>44186</c:v>
                </c:pt>
                <c:pt idx="97">
                  <c:v>44187</c:v>
                </c:pt>
                <c:pt idx="98">
                  <c:v>44188</c:v>
                </c:pt>
                <c:pt idx="99">
                  <c:v>44189</c:v>
                </c:pt>
                <c:pt idx="100">
                  <c:v>44190</c:v>
                </c:pt>
                <c:pt idx="101">
                  <c:v>44191</c:v>
                </c:pt>
                <c:pt idx="102">
                  <c:v>44192</c:v>
                </c:pt>
                <c:pt idx="103">
                  <c:v>44193</c:v>
                </c:pt>
                <c:pt idx="104">
                  <c:v>44194</c:v>
                </c:pt>
                <c:pt idx="105">
                  <c:v>44195</c:v>
                </c:pt>
                <c:pt idx="106">
                  <c:v>44196</c:v>
                </c:pt>
                <c:pt idx="107">
                  <c:v>44197</c:v>
                </c:pt>
                <c:pt idx="108">
                  <c:v>44198</c:v>
                </c:pt>
                <c:pt idx="109">
                  <c:v>44199</c:v>
                </c:pt>
                <c:pt idx="110">
                  <c:v>44200</c:v>
                </c:pt>
                <c:pt idx="111">
                  <c:v>44201</c:v>
                </c:pt>
                <c:pt idx="112">
                  <c:v>44202</c:v>
                </c:pt>
                <c:pt idx="113">
                  <c:v>44203</c:v>
                </c:pt>
                <c:pt idx="114">
                  <c:v>44204</c:v>
                </c:pt>
                <c:pt idx="115">
                  <c:v>44205</c:v>
                </c:pt>
                <c:pt idx="116">
                  <c:v>44206</c:v>
                </c:pt>
                <c:pt idx="117">
                  <c:v>44207</c:v>
                </c:pt>
                <c:pt idx="118">
                  <c:v>44208</c:v>
                </c:pt>
                <c:pt idx="119">
                  <c:v>44209</c:v>
                </c:pt>
                <c:pt idx="120">
                  <c:v>44210</c:v>
                </c:pt>
                <c:pt idx="121">
                  <c:v>44211</c:v>
                </c:pt>
                <c:pt idx="122">
                  <c:v>44212</c:v>
                </c:pt>
                <c:pt idx="123">
                  <c:v>44213</c:v>
                </c:pt>
                <c:pt idx="124">
                  <c:v>44214</c:v>
                </c:pt>
                <c:pt idx="125">
                  <c:v>44215</c:v>
                </c:pt>
                <c:pt idx="126">
                  <c:v>44216</c:v>
                </c:pt>
                <c:pt idx="127">
                  <c:v>44217</c:v>
                </c:pt>
                <c:pt idx="128">
                  <c:v>44218</c:v>
                </c:pt>
                <c:pt idx="129">
                  <c:v>44219</c:v>
                </c:pt>
                <c:pt idx="130">
                  <c:v>44220</c:v>
                </c:pt>
                <c:pt idx="131">
                  <c:v>44221</c:v>
                </c:pt>
                <c:pt idx="132">
                  <c:v>44222</c:v>
                </c:pt>
                <c:pt idx="133">
                  <c:v>44223</c:v>
                </c:pt>
                <c:pt idx="134">
                  <c:v>44224</c:v>
                </c:pt>
                <c:pt idx="135">
                  <c:v>44225</c:v>
                </c:pt>
                <c:pt idx="136">
                  <c:v>44226</c:v>
                </c:pt>
                <c:pt idx="137">
                  <c:v>44227</c:v>
                </c:pt>
                <c:pt idx="138">
                  <c:v>44228</c:v>
                </c:pt>
                <c:pt idx="139">
                  <c:v>44229</c:v>
                </c:pt>
                <c:pt idx="140">
                  <c:v>44230</c:v>
                </c:pt>
                <c:pt idx="141">
                  <c:v>44231</c:v>
                </c:pt>
                <c:pt idx="142">
                  <c:v>44232</c:v>
                </c:pt>
                <c:pt idx="143">
                  <c:v>44233</c:v>
                </c:pt>
                <c:pt idx="144">
                  <c:v>44234</c:v>
                </c:pt>
                <c:pt idx="145">
                  <c:v>44235</c:v>
                </c:pt>
                <c:pt idx="146">
                  <c:v>44236</c:v>
                </c:pt>
                <c:pt idx="147">
                  <c:v>44237</c:v>
                </c:pt>
                <c:pt idx="148">
                  <c:v>44238</c:v>
                </c:pt>
              </c:numCache>
            </c:numRef>
          </c:cat>
          <c:val>
            <c:numRef>
              <c:f>Sheet1!$B$17:$B$165</c:f>
              <c:numCache>
                <c:formatCode>General</c:formatCode>
                <c:ptCount val="149"/>
                <c:pt idx="0">
                  <c:v>0.1184243</c:v>
                </c:pt>
                <c:pt idx="1">
                  <c:v>0.17359260000000001</c:v>
                </c:pt>
                <c:pt idx="2">
                  <c:v>0.13420599999999999</c:v>
                </c:pt>
                <c:pt idx="3">
                  <c:v>0.14098359999999999</c:v>
                </c:pt>
                <c:pt idx="4">
                  <c:v>0.10814459999999999</c:v>
                </c:pt>
                <c:pt idx="5">
                  <c:v>8.7864899999999996E-2</c:v>
                </c:pt>
                <c:pt idx="6">
                  <c:v>0.13046820000000001</c:v>
                </c:pt>
                <c:pt idx="7">
                  <c:v>0.1314622</c:v>
                </c:pt>
                <c:pt idx="8">
                  <c:v>0.14939240000000001</c:v>
                </c:pt>
                <c:pt idx="9">
                  <c:v>0.16333039999999999</c:v>
                </c:pt>
                <c:pt idx="10">
                  <c:v>0.15344060000000001</c:v>
                </c:pt>
                <c:pt idx="11">
                  <c:v>0.14501059999999999</c:v>
                </c:pt>
                <c:pt idx="12">
                  <c:v>0.13432469999999999</c:v>
                </c:pt>
                <c:pt idx="13">
                  <c:v>0.13990520000000001</c:v>
                </c:pt>
                <c:pt idx="14">
                  <c:v>0.17155219999999999</c:v>
                </c:pt>
                <c:pt idx="15">
                  <c:v>0.1993511</c:v>
                </c:pt>
                <c:pt idx="16">
                  <c:v>0.20355400000000001</c:v>
                </c:pt>
                <c:pt idx="17">
                  <c:v>0.21376429999999999</c:v>
                </c:pt>
                <c:pt idx="18">
                  <c:v>0.25369770000000003</c:v>
                </c:pt>
                <c:pt idx="19">
                  <c:v>0.23486190000000001</c:v>
                </c:pt>
                <c:pt idx="20">
                  <c:v>0.2325999</c:v>
                </c:pt>
                <c:pt idx="21">
                  <c:v>0.26706990000000003</c:v>
                </c:pt>
                <c:pt idx="22">
                  <c:v>0.27626879999999998</c:v>
                </c:pt>
                <c:pt idx="23">
                  <c:v>0.38326199999999999</c:v>
                </c:pt>
                <c:pt idx="24">
                  <c:v>0.31661790000000001</c:v>
                </c:pt>
                <c:pt idx="25">
                  <c:v>0.32976149999999999</c:v>
                </c:pt>
                <c:pt idx="26">
                  <c:v>0.25010900000000003</c:v>
                </c:pt>
                <c:pt idx="27">
                  <c:v>0.31773669999999998</c:v>
                </c:pt>
                <c:pt idx="28">
                  <c:v>0.33700600000000003</c:v>
                </c:pt>
                <c:pt idx="29">
                  <c:v>0.34091759999999999</c:v>
                </c:pt>
                <c:pt idx="30">
                  <c:v>0.34459580000000001</c:v>
                </c:pt>
                <c:pt idx="31">
                  <c:v>0.35185080000000002</c:v>
                </c:pt>
                <c:pt idx="32">
                  <c:v>0.36088009999999998</c:v>
                </c:pt>
                <c:pt idx="33">
                  <c:v>0.33825129999999998</c:v>
                </c:pt>
                <c:pt idx="34">
                  <c:v>0.3534118</c:v>
                </c:pt>
                <c:pt idx="35">
                  <c:v>0.39301710000000001</c:v>
                </c:pt>
                <c:pt idx="36">
                  <c:v>0.37731130000000002</c:v>
                </c:pt>
                <c:pt idx="37">
                  <c:v>0.39051900000000001</c:v>
                </c:pt>
                <c:pt idx="38">
                  <c:v>0.37093359999999997</c:v>
                </c:pt>
                <c:pt idx="39">
                  <c:v>0.39876650000000002</c:v>
                </c:pt>
                <c:pt idx="40">
                  <c:v>0.3518849</c:v>
                </c:pt>
                <c:pt idx="41">
                  <c:v>0.37181900000000001</c:v>
                </c:pt>
                <c:pt idx="42">
                  <c:v>0.38242900000000002</c:v>
                </c:pt>
                <c:pt idx="43">
                  <c:v>0.36285329999999999</c:v>
                </c:pt>
                <c:pt idx="44">
                  <c:v>0.33480670000000001</c:v>
                </c:pt>
                <c:pt idx="45">
                  <c:v>0.37119089999999999</c:v>
                </c:pt>
                <c:pt idx="46">
                  <c:v>0.37721559999999998</c:v>
                </c:pt>
                <c:pt idx="47">
                  <c:v>0.3621297</c:v>
                </c:pt>
                <c:pt idx="48">
                  <c:v>0.33734380000000003</c:v>
                </c:pt>
                <c:pt idx="49">
                  <c:v>0.40357710000000002</c:v>
                </c:pt>
                <c:pt idx="50">
                  <c:v>0.3710156</c:v>
                </c:pt>
                <c:pt idx="51">
                  <c:v>0.3344666</c:v>
                </c:pt>
                <c:pt idx="52">
                  <c:v>0.34882489999999999</c:v>
                </c:pt>
                <c:pt idx="53">
                  <c:v>0.3150097</c:v>
                </c:pt>
                <c:pt idx="54">
                  <c:v>0.24919959999999999</c:v>
                </c:pt>
                <c:pt idx="55">
                  <c:v>0.29515819999999998</c:v>
                </c:pt>
                <c:pt idx="56">
                  <c:v>0.32111309999999998</c:v>
                </c:pt>
                <c:pt idx="57">
                  <c:v>0.31560559999999999</c:v>
                </c:pt>
                <c:pt idx="58">
                  <c:v>0.27879209999999999</c:v>
                </c:pt>
                <c:pt idx="59">
                  <c:v>0.31571199999999999</c:v>
                </c:pt>
                <c:pt idx="60">
                  <c:v>0.27476919999999999</c:v>
                </c:pt>
                <c:pt idx="61">
                  <c:v>0.25524930000000001</c:v>
                </c:pt>
                <c:pt idx="62">
                  <c:v>0.30150919999999998</c:v>
                </c:pt>
                <c:pt idx="63">
                  <c:v>0.27082060000000002</c:v>
                </c:pt>
                <c:pt idx="64">
                  <c:v>0.29781229999999997</c:v>
                </c:pt>
                <c:pt idx="65">
                  <c:v>0.2660032</c:v>
                </c:pt>
                <c:pt idx="66">
                  <c:v>0.27335589999999999</c:v>
                </c:pt>
                <c:pt idx="67">
                  <c:v>0.25744610000000001</c:v>
                </c:pt>
                <c:pt idx="68">
                  <c:v>0.22960040000000001</c:v>
                </c:pt>
                <c:pt idx="69">
                  <c:v>0.28854610000000003</c:v>
                </c:pt>
                <c:pt idx="70">
                  <c:v>0.26496609999999998</c:v>
                </c:pt>
                <c:pt idx="71">
                  <c:v>0.25893860000000002</c:v>
                </c:pt>
                <c:pt idx="72">
                  <c:v>0.24120739999999999</c:v>
                </c:pt>
                <c:pt idx="73">
                  <c:v>0.2607546</c:v>
                </c:pt>
                <c:pt idx="74">
                  <c:v>0.2089789</c:v>
                </c:pt>
                <c:pt idx="75">
                  <c:v>0.2116199</c:v>
                </c:pt>
                <c:pt idx="76">
                  <c:v>0.28526030000000002</c:v>
                </c:pt>
                <c:pt idx="77">
                  <c:v>0.248089</c:v>
                </c:pt>
                <c:pt idx="78">
                  <c:v>0.27588469999999998</c:v>
                </c:pt>
                <c:pt idx="79">
                  <c:v>0.2738408</c:v>
                </c:pt>
                <c:pt idx="80">
                  <c:v>0.31516270000000002</c:v>
                </c:pt>
                <c:pt idx="81">
                  <c:v>0.21297060000000001</c:v>
                </c:pt>
                <c:pt idx="82">
                  <c:v>0.22648160000000001</c:v>
                </c:pt>
                <c:pt idx="83">
                  <c:v>0.28027419999999997</c:v>
                </c:pt>
                <c:pt idx="84">
                  <c:v>0.3066952</c:v>
                </c:pt>
                <c:pt idx="85">
                  <c:v>0.28126020000000002</c:v>
                </c:pt>
                <c:pt idx="86">
                  <c:v>0.26840180000000002</c:v>
                </c:pt>
                <c:pt idx="87">
                  <c:v>0.29272379999999998</c:v>
                </c:pt>
                <c:pt idx="88">
                  <c:v>0.29554059999999999</c:v>
                </c:pt>
                <c:pt idx="89">
                  <c:v>0.2440783</c:v>
                </c:pt>
                <c:pt idx="90">
                  <c:v>0.3038286</c:v>
                </c:pt>
                <c:pt idx="91">
                  <c:v>0.3120713</c:v>
                </c:pt>
                <c:pt idx="92">
                  <c:v>0.29667100000000002</c:v>
                </c:pt>
                <c:pt idx="93">
                  <c:v>0.32168219999999997</c:v>
                </c:pt>
                <c:pt idx="94">
                  <c:v>0.29908620000000002</c:v>
                </c:pt>
                <c:pt idx="95">
                  <c:v>0.36980049999999998</c:v>
                </c:pt>
                <c:pt idx="96">
                  <c:v>0.29873290000000002</c:v>
                </c:pt>
                <c:pt idx="97">
                  <c:v>0.33556960000000002</c:v>
                </c:pt>
                <c:pt idx="98">
                  <c:v>0.38628780000000001</c:v>
                </c:pt>
                <c:pt idx="99">
                  <c:v>0.4227805</c:v>
                </c:pt>
                <c:pt idx="100">
                  <c:v>0.37702530000000001</c:v>
                </c:pt>
                <c:pt idx="101">
                  <c:v>0.40324710000000002</c:v>
                </c:pt>
                <c:pt idx="102">
                  <c:v>0.37437419999999999</c:v>
                </c:pt>
                <c:pt idx="103">
                  <c:v>0.42309609999999997</c:v>
                </c:pt>
                <c:pt idx="104">
                  <c:v>0.49664239999999998</c:v>
                </c:pt>
                <c:pt idx="105">
                  <c:v>0.50002020000000003</c:v>
                </c:pt>
                <c:pt idx="106">
                  <c:v>0.5109418</c:v>
                </c:pt>
                <c:pt idx="107">
                  <c:v>0.50753239999999999</c:v>
                </c:pt>
                <c:pt idx="108">
                  <c:v>0.43388779999999999</c:v>
                </c:pt>
                <c:pt idx="109">
                  <c:v>0.4671691</c:v>
                </c:pt>
                <c:pt idx="110">
                  <c:v>0.3946711</c:v>
                </c:pt>
                <c:pt idx="111">
                  <c:v>0.43423650000000003</c:v>
                </c:pt>
                <c:pt idx="112">
                  <c:v>0.49085020000000001</c:v>
                </c:pt>
                <c:pt idx="113">
                  <c:v>0.4155355</c:v>
                </c:pt>
                <c:pt idx="114">
                  <c:v>0.37275219999999998</c:v>
                </c:pt>
                <c:pt idx="115">
                  <c:v>0.45494059999999997</c:v>
                </c:pt>
                <c:pt idx="116">
                  <c:v>0.40632180000000001</c:v>
                </c:pt>
                <c:pt idx="117">
                  <c:v>0.29903659999999999</c:v>
                </c:pt>
                <c:pt idx="118">
                  <c:v>0.3226658</c:v>
                </c:pt>
                <c:pt idx="119">
                  <c:v>0.35763729999999999</c:v>
                </c:pt>
                <c:pt idx="120">
                  <c:v>0.28971520000000001</c:v>
                </c:pt>
                <c:pt idx="121">
                  <c:v>0.32139800000000002</c:v>
                </c:pt>
                <c:pt idx="122">
                  <c:v>0.33391569999999998</c:v>
                </c:pt>
                <c:pt idx="123">
                  <c:v>0.34501510000000002</c:v>
                </c:pt>
                <c:pt idx="124">
                  <c:v>0.29043089999999999</c:v>
                </c:pt>
                <c:pt idx="125">
                  <c:v>0.34609489999999998</c:v>
                </c:pt>
                <c:pt idx="126">
                  <c:v>0.32102849999999999</c:v>
                </c:pt>
                <c:pt idx="127">
                  <c:v>0.34912369999999998</c:v>
                </c:pt>
                <c:pt idx="128">
                  <c:v>0.30635839999999998</c:v>
                </c:pt>
                <c:pt idx="129">
                  <c:v>0.3383061</c:v>
                </c:pt>
                <c:pt idx="130">
                  <c:v>0.3337716</c:v>
                </c:pt>
                <c:pt idx="131">
                  <c:v>0.27883720000000001</c:v>
                </c:pt>
                <c:pt idx="132">
                  <c:v>0.34104859999999998</c:v>
                </c:pt>
                <c:pt idx="133">
                  <c:v>0.31017539999999999</c:v>
                </c:pt>
                <c:pt idx="134">
                  <c:v>0.33579340000000002</c:v>
                </c:pt>
                <c:pt idx="135">
                  <c:v>0.29217539999999997</c:v>
                </c:pt>
                <c:pt idx="136">
                  <c:v>0.32679979999999997</c:v>
                </c:pt>
                <c:pt idx="137">
                  <c:v>0.38352269999999999</c:v>
                </c:pt>
                <c:pt idx="138" formatCode="0.0%">
                  <c:v>0.29379440000000001</c:v>
                </c:pt>
                <c:pt idx="139" formatCode="0.0%">
                  <c:v>0.33245770000000002</c:v>
                </c:pt>
                <c:pt idx="140" formatCode="0.0%">
                  <c:v>0.34605029999999998</c:v>
                </c:pt>
                <c:pt idx="141" formatCode="0.0%">
                  <c:v>0.31931540000000003</c:v>
                </c:pt>
                <c:pt idx="142" formatCode="0.0%">
                  <c:v>0.31687460000000001</c:v>
                </c:pt>
                <c:pt idx="143" formatCode="0.0%">
                  <c:v>0.3691275</c:v>
                </c:pt>
                <c:pt idx="144" formatCode="0.0%">
                  <c:v>0.35704390000000003</c:v>
                </c:pt>
                <c:pt idx="145" formatCode="0.0%">
                  <c:v>0.32835160000000002</c:v>
                </c:pt>
                <c:pt idx="146" formatCode="0.0%">
                  <c:v>0.36722110000000002</c:v>
                </c:pt>
                <c:pt idx="147" formatCode="0.0%">
                  <c:v>0.35526869999999999</c:v>
                </c:pt>
                <c:pt idx="148" formatCode="0.0%">
                  <c:v>0.35650340000000003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C4-4F8B-BFF0-E6161AC7A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862472"/>
        <c:axId val="414859336"/>
      </c:lineChart>
      <c:dateAx>
        <c:axId val="4148624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59336"/>
        <c:crosses val="autoZero"/>
        <c:auto val="1"/>
        <c:lblOffset val="100"/>
        <c:baseTimeUnit val="days"/>
        <c:majorUnit val="3"/>
        <c:majorTimeUnit val="days"/>
      </c:dateAx>
      <c:valAx>
        <c:axId val="414859336"/>
        <c:scaling>
          <c:orientation val="minMax"/>
          <c:max val="0.60000000000000009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624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5896097904626E-2"/>
          <c:y val="0.11216137656970669"/>
          <c:w val="0.91692139603581668"/>
          <c:h val="0.713446664604458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Sheet1!$A$1:$A$113</c:f>
              <c:numCache>
                <c:formatCode>m/d/yyyy</c:formatCode>
                <c:ptCount val="113"/>
                <c:pt idx="0">
                  <c:v>44135</c:v>
                </c:pt>
                <c:pt idx="1">
                  <c:v>44136</c:v>
                </c:pt>
                <c:pt idx="2">
                  <c:v>44137</c:v>
                </c:pt>
                <c:pt idx="3">
                  <c:v>44138</c:v>
                </c:pt>
                <c:pt idx="4">
                  <c:v>44139</c:v>
                </c:pt>
                <c:pt idx="5">
                  <c:v>44140</c:v>
                </c:pt>
                <c:pt idx="6">
                  <c:v>44141</c:v>
                </c:pt>
                <c:pt idx="7">
                  <c:v>44142</c:v>
                </c:pt>
                <c:pt idx="8">
                  <c:v>44143</c:v>
                </c:pt>
                <c:pt idx="9">
                  <c:v>44144</c:v>
                </c:pt>
                <c:pt idx="10">
                  <c:v>44145</c:v>
                </c:pt>
                <c:pt idx="11">
                  <c:v>44146</c:v>
                </c:pt>
                <c:pt idx="12">
                  <c:v>44147</c:v>
                </c:pt>
                <c:pt idx="13">
                  <c:v>44148</c:v>
                </c:pt>
                <c:pt idx="14">
                  <c:v>44149</c:v>
                </c:pt>
                <c:pt idx="15">
                  <c:v>44150</c:v>
                </c:pt>
                <c:pt idx="16">
                  <c:v>44151</c:v>
                </c:pt>
                <c:pt idx="17">
                  <c:v>44152</c:v>
                </c:pt>
                <c:pt idx="18">
                  <c:v>44153</c:v>
                </c:pt>
                <c:pt idx="19">
                  <c:v>44154</c:v>
                </c:pt>
                <c:pt idx="20">
                  <c:v>44155</c:v>
                </c:pt>
                <c:pt idx="21">
                  <c:v>44156</c:v>
                </c:pt>
                <c:pt idx="22">
                  <c:v>44157</c:v>
                </c:pt>
                <c:pt idx="23">
                  <c:v>44158</c:v>
                </c:pt>
                <c:pt idx="24">
                  <c:v>44159</c:v>
                </c:pt>
                <c:pt idx="25">
                  <c:v>44160</c:v>
                </c:pt>
                <c:pt idx="26">
                  <c:v>44161</c:v>
                </c:pt>
                <c:pt idx="27">
                  <c:v>44162</c:v>
                </c:pt>
                <c:pt idx="28">
                  <c:v>44163</c:v>
                </c:pt>
                <c:pt idx="29">
                  <c:v>44164</c:v>
                </c:pt>
                <c:pt idx="30">
                  <c:v>44165</c:v>
                </c:pt>
                <c:pt idx="31">
                  <c:v>44166</c:v>
                </c:pt>
                <c:pt idx="32">
                  <c:v>44167</c:v>
                </c:pt>
                <c:pt idx="33">
                  <c:v>44168</c:v>
                </c:pt>
                <c:pt idx="34">
                  <c:v>44169</c:v>
                </c:pt>
                <c:pt idx="35">
                  <c:v>44170</c:v>
                </c:pt>
                <c:pt idx="36">
                  <c:v>44171</c:v>
                </c:pt>
                <c:pt idx="37">
                  <c:v>44172</c:v>
                </c:pt>
                <c:pt idx="38">
                  <c:v>44173</c:v>
                </c:pt>
                <c:pt idx="39">
                  <c:v>44174</c:v>
                </c:pt>
                <c:pt idx="40">
                  <c:v>44175</c:v>
                </c:pt>
                <c:pt idx="41">
                  <c:v>44176</c:v>
                </c:pt>
                <c:pt idx="42">
                  <c:v>44177</c:v>
                </c:pt>
                <c:pt idx="43">
                  <c:v>44178</c:v>
                </c:pt>
                <c:pt idx="44">
                  <c:v>44179</c:v>
                </c:pt>
                <c:pt idx="45">
                  <c:v>44180</c:v>
                </c:pt>
                <c:pt idx="46">
                  <c:v>44181</c:v>
                </c:pt>
                <c:pt idx="47">
                  <c:v>44182</c:v>
                </c:pt>
                <c:pt idx="48">
                  <c:v>44183</c:v>
                </c:pt>
                <c:pt idx="49">
                  <c:v>44184</c:v>
                </c:pt>
                <c:pt idx="50">
                  <c:v>44185</c:v>
                </c:pt>
                <c:pt idx="51">
                  <c:v>44186</c:v>
                </c:pt>
                <c:pt idx="52">
                  <c:v>44187</c:v>
                </c:pt>
                <c:pt idx="53">
                  <c:v>44188</c:v>
                </c:pt>
                <c:pt idx="54">
                  <c:v>44189</c:v>
                </c:pt>
                <c:pt idx="55">
                  <c:v>44190</c:v>
                </c:pt>
                <c:pt idx="56">
                  <c:v>44191</c:v>
                </c:pt>
                <c:pt idx="57">
                  <c:v>44192</c:v>
                </c:pt>
                <c:pt idx="58">
                  <c:v>44193</c:v>
                </c:pt>
                <c:pt idx="59">
                  <c:v>44194</c:v>
                </c:pt>
                <c:pt idx="60">
                  <c:v>44195</c:v>
                </c:pt>
                <c:pt idx="61">
                  <c:v>44196</c:v>
                </c:pt>
                <c:pt idx="62">
                  <c:v>44197</c:v>
                </c:pt>
                <c:pt idx="63">
                  <c:v>44198</c:v>
                </c:pt>
                <c:pt idx="64">
                  <c:v>44199</c:v>
                </c:pt>
                <c:pt idx="65">
                  <c:v>44200</c:v>
                </c:pt>
                <c:pt idx="66">
                  <c:v>44201</c:v>
                </c:pt>
                <c:pt idx="67">
                  <c:v>44202</c:v>
                </c:pt>
                <c:pt idx="68">
                  <c:v>44203</c:v>
                </c:pt>
                <c:pt idx="69">
                  <c:v>44204</c:v>
                </c:pt>
                <c:pt idx="70">
                  <c:v>44205</c:v>
                </c:pt>
                <c:pt idx="71">
                  <c:v>44206</c:v>
                </c:pt>
                <c:pt idx="72">
                  <c:v>44207</c:v>
                </c:pt>
                <c:pt idx="73">
                  <c:v>44208</c:v>
                </c:pt>
                <c:pt idx="74">
                  <c:v>44209</c:v>
                </c:pt>
                <c:pt idx="75">
                  <c:v>44210</c:v>
                </c:pt>
                <c:pt idx="76">
                  <c:v>44211</c:v>
                </c:pt>
                <c:pt idx="77">
                  <c:v>44212</c:v>
                </c:pt>
                <c:pt idx="78">
                  <c:v>44213</c:v>
                </c:pt>
                <c:pt idx="79">
                  <c:v>44214</c:v>
                </c:pt>
                <c:pt idx="80">
                  <c:v>44215</c:v>
                </c:pt>
                <c:pt idx="81">
                  <c:v>44216</c:v>
                </c:pt>
                <c:pt idx="82">
                  <c:v>44217</c:v>
                </c:pt>
                <c:pt idx="83">
                  <c:v>44218</c:v>
                </c:pt>
                <c:pt idx="84">
                  <c:v>44219</c:v>
                </c:pt>
                <c:pt idx="85">
                  <c:v>44220</c:v>
                </c:pt>
                <c:pt idx="86">
                  <c:v>44221</c:v>
                </c:pt>
                <c:pt idx="87">
                  <c:v>44222</c:v>
                </c:pt>
                <c:pt idx="88">
                  <c:v>44223</c:v>
                </c:pt>
                <c:pt idx="89">
                  <c:v>44224</c:v>
                </c:pt>
                <c:pt idx="90">
                  <c:v>44225</c:v>
                </c:pt>
                <c:pt idx="91">
                  <c:v>44226</c:v>
                </c:pt>
                <c:pt idx="92">
                  <c:v>44227</c:v>
                </c:pt>
                <c:pt idx="93">
                  <c:v>44228</c:v>
                </c:pt>
                <c:pt idx="94">
                  <c:v>44229</c:v>
                </c:pt>
                <c:pt idx="95">
                  <c:v>44230</c:v>
                </c:pt>
                <c:pt idx="96">
                  <c:v>44231</c:v>
                </c:pt>
                <c:pt idx="97">
                  <c:v>44232</c:v>
                </c:pt>
                <c:pt idx="98">
                  <c:v>44233</c:v>
                </c:pt>
                <c:pt idx="99">
                  <c:v>44234</c:v>
                </c:pt>
                <c:pt idx="100">
                  <c:v>44235</c:v>
                </c:pt>
                <c:pt idx="101">
                  <c:v>44236</c:v>
                </c:pt>
                <c:pt idx="102">
                  <c:v>44237</c:v>
                </c:pt>
                <c:pt idx="103">
                  <c:v>44238</c:v>
                </c:pt>
              </c:numCache>
            </c:numRef>
          </c:cat>
          <c:val>
            <c:numRef>
              <c:f>Sheet1!$B$1:$B$113</c:f>
              <c:numCache>
                <c:formatCode>General</c:formatCode>
                <c:ptCount val="113"/>
                <c:pt idx="0">
                  <c:v>11427</c:v>
                </c:pt>
                <c:pt idx="1">
                  <c:v>6551</c:v>
                </c:pt>
                <c:pt idx="2">
                  <c:v>9239</c:v>
                </c:pt>
                <c:pt idx="3">
                  <c:v>12090</c:v>
                </c:pt>
                <c:pt idx="4">
                  <c:v>15725</c:v>
                </c:pt>
                <c:pt idx="5">
                  <c:v>13234</c:v>
                </c:pt>
                <c:pt idx="6">
                  <c:v>11546</c:v>
                </c:pt>
                <c:pt idx="7">
                  <c:v>7721</c:v>
                </c:pt>
                <c:pt idx="8">
                  <c:v>3609</c:v>
                </c:pt>
                <c:pt idx="9">
                  <c:v>6048</c:v>
                </c:pt>
                <c:pt idx="10">
                  <c:v>9056</c:v>
                </c:pt>
                <c:pt idx="11">
                  <c:v>8921</c:v>
                </c:pt>
                <c:pt idx="12">
                  <c:v>7874</c:v>
                </c:pt>
                <c:pt idx="13">
                  <c:v>7358</c:v>
                </c:pt>
                <c:pt idx="14">
                  <c:v>4196</c:v>
                </c:pt>
                <c:pt idx="15">
                  <c:v>1891</c:v>
                </c:pt>
                <c:pt idx="16">
                  <c:v>5413</c:v>
                </c:pt>
                <c:pt idx="17">
                  <c:v>4246</c:v>
                </c:pt>
                <c:pt idx="18">
                  <c:v>5514</c:v>
                </c:pt>
                <c:pt idx="19">
                  <c:v>6470</c:v>
                </c:pt>
                <c:pt idx="20">
                  <c:v>5808</c:v>
                </c:pt>
                <c:pt idx="21">
                  <c:v>3191</c:v>
                </c:pt>
                <c:pt idx="22">
                  <c:v>1509</c:v>
                </c:pt>
                <c:pt idx="23">
                  <c:v>4379</c:v>
                </c:pt>
                <c:pt idx="24">
                  <c:v>5861</c:v>
                </c:pt>
                <c:pt idx="25">
                  <c:v>4929</c:v>
                </c:pt>
                <c:pt idx="26">
                  <c:v>4049</c:v>
                </c:pt>
                <c:pt idx="27">
                  <c:v>4462</c:v>
                </c:pt>
                <c:pt idx="28">
                  <c:v>2667</c:v>
                </c:pt>
                <c:pt idx="29">
                  <c:v>1074</c:v>
                </c:pt>
                <c:pt idx="30">
                  <c:v>3572</c:v>
                </c:pt>
                <c:pt idx="31">
                  <c:v>5180</c:v>
                </c:pt>
                <c:pt idx="32">
                  <c:v>4561</c:v>
                </c:pt>
                <c:pt idx="33">
                  <c:v>4624</c:v>
                </c:pt>
                <c:pt idx="34">
                  <c:v>4747</c:v>
                </c:pt>
                <c:pt idx="35">
                  <c:v>3312</c:v>
                </c:pt>
                <c:pt idx="36">
                  <c:v>1112</c:v>
                </c:pt>
                <c:pt idx="37">
                  <c:v>4251</c:v>
                </c:pt>
                <c:pt idx="38">
                  <c:v>5855</c:v>
                </c:pt>
                <c:pt idx="39">
                  <c:v>6413</c:v>
                </c:pt>
                <c:pt idx="40">
                  <c:v>5870</c:v>
                </c:pt>
                <c:pt idx="41">
                  <c:v>6208</c:v>
                </c:pt>
                <c:pt idx="42">
                  <c:v>3654</c:v>
                </c:pt>
                <c:pt idx="43">
                  <c:v>1998</c:v>
                </c:pt>
                <c:pt idx="44">
                  <c:v>5176</c:v>
                </c:pt>
                <c:pt idx="45">
                  <c:v>7908</c:v>
                </c:pt>
                <c:pt idx="46">
                  <c:v>8255</c:v>
                </c:pt>
                <c:pt idx="47">
                  <c:v>7613</c:v>
                </c:pt>
                <c:pt idx="48">
                  <c:v>8833</c:v>
                </c:pt>
                <c:pt idx="49">
                  <c:v>5322</c:v>
                </c:pt>
                <c:pt idx="50">
                  <c:v>3399</c:v>
                </c:pt>
                <c:pt idx="51">
                  <c:v>7948</c:v>
                </c:pt>
                <c:pt idx="52">
                  <c:v>10906</c:v>
                </c:pt>
                <c:pt idx="53">
                  <c:v>14129</c:v>
                </c:pt>
                <c:pt idx="54">
                  <c:v>4372</c:v>
                </c:pt>
                <c:pt idx="55">
                  <c:v>2671</c:v>
                </c:pt>
                <c:pt idx="56">
                  <c:v>3031</c:v>
                </c:pt>
                <c:pt idx="57">
                  <c:v>3779</c:v>
                </c:pt>
                <c:pt idx="58">
                  <c:v>10929</c:v>
                </c:pt>
                <c:pt idx="59">
                  <c:v>16458</c:v>
                </c:pt>
                <c:pt idx="60">
                  <c:v>17056</c:v>
                </c:pt>
                <c:pt idx="61">
                  <c:v>13306</c:v>
                </c:pt>
                <c:pt idx="62">
                  <c:v>3446</c:v>
                </c:pt>
                <c:pt idx="63">
                  <c:v>4983</c:v>
                </c:pt>
                <c:pt idx="64">
                  <c:v>6267</c:v>
                </c:pt>
                <c:pt idx="65">
                  <c:v>12945</c:v>
                </c:pt>
                <c:pt idx="66">
                  <c:v>17395</c:v>
                </c:pt>
                <c:pt idx="67">
                  <c:v>17759</c:v>
                </c:pt>
                <c:pt idx="68">
                  <c:v>14877</c:v>
                </c:pt>
                <c:pt idx="69">
                  <c:v>13097</c:v>
                </c:pt>
                <c:pt idx="70">
                  <c:v>8434</c:v>
                </c:pt>
                <c:pt idx="71">
                  <c:v>4310</c:v>
                </c:pt>
                <c:pt idx="72">
                  <c:v>9381</c:v>
                </c:pt>
                <c:pt idx="73">
                  <c:v>10801</c:v>
                </c:pt>
                <c:pt idx="74">
                  <c:v>10910</c:v>
                </c:pt>
                <c:pt idx="75">
                  <c:v>8086</c:v>
                </c:pt>
                <c:pt idx="76">
                  <c:v>9293</c:v>
                </c:pt>
                <c:pt idx="77">
                  <c:v>5238</c:v>
                </c:pt>
                <c:pt idx="78">
                  <c:v>2640</c:v>
                </c:pt>
                <c:pt idx="79">
                  <c:v>7662</c:v>
                </c:pt>
                <c:pt idx="80">
                  <c:v>9607</c:v>
                </c:pt>
                <c:pt idx="81">
                  <c:v>8214</c:v>
                </c:pt>
                <c:pt idx="82">
                  <c:v>7526</c:v>
                </c:pt>
                <c:pt idx="83">
                  <c:v>8461</c:v>
                </c:pt>
                <c:pt idx="84">
                  <c:v>4239</c:v>
                </c:pt>
                <c:pt idx="85">
                  <c:v>2394</c:v>
                </c:pt>
                <c:pt idx="86">
                  <c:v>6969</c:v>
                </c:pt>
                <c:pt idx="87">
                  <c:v>9191</c:v>
                </c:pt>
                <c:pt idx="88">
                  <c:v>8495</c:v>
                </c:pt>
                <c:pt idx="89">
                  <c:v>8006</c:v>
                </c:pt>
                <c:pt idx="90">
                  <c:v>8051</c:v>
                </c:pt>
                <c:pt idx="91">
                  <c:v>4054</c:v>
                </c:pt>
                <c:pt idx="92">
                  <c:v>2573</c:v>
                </c:pt>
                <c:pt idx="93">
                  <c:v>7203</c:v>
                </c:pt>
                <c:pt idx="94">
                  <c:v>9143</c:v>
                </c:pt>
                <c:pt idx="95">
                  <c:v>9655</c:v>
                </c:pt>
                <c:pt idx="96">
                  <c:v>8102</c:v>
                </c:pt>
                <c:pt idx="97">
                  <c:v>8617</c:v>
                </c:pt>
                <c:pt idx="98">
                  <c:v>4815</c:v>
                </c:pt>
                <c:pt idx="99">
                  <c:v>2449</c:v>
                </c:pt>
                <c:pt idx="100">
                  <c:v>7767</c:v>
                </c:pt>
                <c:pt idx="101">
                  <c:v>10253</c:v>
                </c:pt>
                <c:pt idx="102">
                  <c:v>9446</c:v>
                </c:pt>
                <c:pt idx="103">
                  <c:v>8916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2-4C84-87CB-476098C9E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7147840"/>
        <c:axId val="419321824"/>
      </c:barChart>
      <c:dateAx>
        <c:axId val="4171478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321824"/>
        <c:crosses val="autoZero"/>
        <c:auto val="1"/>
        <c:lblOffset val="100"/>
        <c:baseTimeUnit val="days"/>
        <c:majorUnit val="1"/>
        <c:majorTimeUnit val="days"/>
      </c:dateAx>
      <c:valAx>
        <c:axId val="41932182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1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Sheet1!$A$7</c:f>
              <c:strCache>
                <c:ptCount val="1"/>
                <c:pt idx="0">
                  <c:v>Reálné hodnoty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Sheet1!$B$7:$BH$7</c:f>
              <c:numCache>
                <c:formatCode>General</c:formatCode>
                <c:ptCount val="59"/>
                <c:pt idx="0">
                  <c:v>5608</c:v>
                </c:pt>
                <c:pt idx="1">
                  <c:v>5918</c:v>
                </c:pt>
                <c:pt idx="2">
                  <c:v>6234</c:v>
                </c:pt>
                <c:pt idx="3">
                  <c:v>7156</c:v>
                </c:pt>
                <c:pt idx="4">
                  <c:v>7332</c:v>
                </c:pt>
                <c:pt idx="5">
                  <c:v>7329</c:v>
                </c:pt>
                <c:pt idx="6">
                  <c:v>7452</c:v>
                </c:pt>
                <c:pt idx="7">
                  <c:v>7247</c:v>
                </c:pt>
                <c:pt idx="8">
                  <c:v>6698</c:v>
                </c:pt>
                <c:pt idx="9">
                  <c:v>6807</c:v>
                </c:pt>
                <c:pt idx="10">
                  <c:v>7343</c:v>
                </c:pt>
                <c:pt idx="11">
                  <c:v>7356</c:v>
                </c:pt>
                <c:pt idx="12">
                  <c:v>7172</c:v>
                </c:pt>
                <c:pt idx="13">
                  <c:v>7109</c:v>
                </c:pt>
                <c:pt idx="14">
                  <c:v>7014</c:v>
                </c:pt>
                <c:pt idx="15">
                  <c:v>6386</c:v>
                </c:pt>
                <c:pt idx="16">
                  <c:v>6357</c:v>
                </c:pt>
                <c:pt idx="17">
                  <c:v>6841</c:v>
                </c:pt>
                <c:pt idx="18">
                  <c:v>6553</c:v>
                </c:pt>
                <c:pt idx="19">
                  <c:v>6367</c:v>
                </c:pt>
                <c:pt idx="20">
                  <c:v>6224</c:v>
                </c:pt>
                <c:pt idx="21">
                  <c:v>6245</c:v>
                </c:pt>
                <c:pt idx="22">
                  <c:v>5751</c:v>
                </c:pt>
                <c:pt idx="23">
                  <c:v>5792</c:v>
                </c:pt>
                <c:pt idx="24">
                  <c:v>6196</c:v>
                </c:pt>
                <c:pt idx="25">
                  <c:v>6171</c:v>
                </c:pt>
                <c:pt idx="26">
                  <c:v>6014</c:v>
                </c:pt>
                <c:pt idx="27">
                  <c:v>5903</c:v>
                </c:pt>
                <c:pt idx="28">
                  <c:v>5856</c:v>
                </c:pt>
                <c:pt idx="29">
                  <c:v>5424</c:v>
                </c:pt>
                <c:pt idx="30">
                  <c:v>5488</c:v>
                </c:pt>
                <c:pt idx="31">
                  <c:v>6008</c:v>
                </c:pt>
                <c:pt idx="32">
                  <c:v>5893</c:v>
                </c:pt>
                <c:pt idx="33">
                  <c:v>5873</c:v>
                </c:pt>
                <c:pt idx="34">
                  <c:v>5902</c:v>
                </c:pt>
                <c:pt idx="35">
                  <c:v>5882</c:v>
                </c:pt>
                <c:pt idx="36">
                  <c:v>5554</c:v>
                </c:pt>
                <c:pt idx="37">
                  <c:v>5704</c:v>
                </c:pt>
                <c:pt idx="38">
                  <c:v>6100</c:v>
                </c:pt>
                <c:pt idx="39">
                  <c:v>6028</c:v>
                </c:pt>
                <c:pt idx="40">
                  <c:v>5950</c:v>
                </c:pt>
                <c:pt idx="41">
                  <c:v>5761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7-4BF8-97B6-8A36039FE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5074472"/>
        <c:axId val="305073688"/>
      </c:barChart>
      <c:lineChart>
        <c:grouping val="standar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R = 0.74</c:v>
                </c:pt>
              </c:strCache>
            </c:strRef>
          </c:tx>
          <c:spPr>
            <a:ln w="2857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Sheet1!$B$2:$BH$2</c:f>
              <c:numCache>
                <c:formatCode>General</c:formatCode>
                <c:ptCount val="59"/>
                <c:pt idx="35" formatCode="#,##0">
                  <c:v>5946.0025982606567</c:v>
                </c:pt>
                <c:pt idx="36" formatCode="#,##0">
                  <c:v>5930.4360918259717</c:v>
                </c:pt>
                <c:pt idx="37" formatCode="#,##0">
                  <c:v>5898.2133378437766</c:v>
                </c:pt>
                <c:pt idx="38" formatCode="#,##0">
                  <c:v>5854.0775262937086</c:v>
                </c:pt>
                <c:pt idx="39" formatCode="#,##0">
                  <c:v>5803.9308960484668</c:v>
                </c:pt>
                <c:pt idx="40" formatCode="#,##0">
                  <c:v>5756.5155412337681</c:v>
                </c:pt>
                <c:pt idx="41" formatCode="#,##0">
                  <c:v>5709.679435326575</c:v>
                </c:pt>
                <c:pt idx="42" formatCode="#,##0">
                  <c:v>5653.2011648540665</c:v>
                </c:pt>
                <c:pt idx="43" formatCode="#,##0">
                  <c:v>5588.4558869729872</c:v>
                </c:pt>
                <c:pt idx="44" formatCode="#,##0">
                  <c:v>5518.8805272142699</c:v>
                </c:pt>
                <c:pt idx="45" formatCode="#,##0">
                  <c:v>5446.5914204582969</c:v>
                </c:pt>
                <c:pt idx="46" formatCode="#,##0">
                  <c:v>5371.0858123092803</c:v>
                </c:pt>
                <c:pt idx="47" formatCode="#,##0">
                  <c:v>5294.2341581404817</c:v>
                </c:pt>
                <c:pt idx="48" formatCode="#,##0">
                  <c:v>5217.1272671247852</c:v>
                </c:pt>
                <c:pt idx="49" formatCode="#,##0">
                  <c:v>5138.4109709901995</c:v>
                </c:pt>
                <c:pt idx="50" formatCode="#,##0">
                  <c:v>5057.6629707889497</c:v>
                </c:pt>
                <c:pt idx="51" formatCode="#,##0">
                  <c:v>4976.7515959124412</c:v>
                </c:pt>
                <c:pt idx="52" formatCode="#,##0">
                  <c:v>4895.3956984580618</c:v>
                </c:pt>
                <c:pt idx="53" formatCode="#,##0">
                  <c:v>4813.1458415828019</c:v>
                </c:pt>
                <c:pt idx="54" formatCode="#,##0">
                  <c:v>4730.8422729100403</c:v>
                </c:pt>
                <c:pt idx="55" formatCode="#,##0">
                  <c:v>4648.4667946675754</c:v>
                </c:pt>
                <c:pt idx="56" formatCode="#,##0">
                  <c:v>4566.382467127949</c:v>
                </c:pt>
                <c:pt idx="57" formatCode="#,##0">
                  <c:v>4484.4342303287103</c:v>
                </c:pt>
                <c:pt idx="58" formatCode="#,##0">
                  <c:v>4403.5821971682935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A7-4BF8-97B6-8A36039FE39A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R = 0.85</c:v>
                </c:pt>
              </c:strCache>
            </c:strRef>
          </c:tx>
          <c:spPr>
            <a:ln w="28575" cap="rnd">
              <a:solidFill>
                <a:srgbClr val="FF993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Sheet1!$B$3:$BH$3</c:f>
              <c:numCache>
                <c:formatCode>General</c:formatCode>
                <c:ptCount val="59"/>
                <c:pt idx="35" formatCode="#,##0">
                  <c:v>5946.0025982606567</c:v>
                </c:pt>
                <c:pt idx="36" formatCode="#,##0">
                  <c:v>5930.4360918259717</c:v>
                </c:pt>
                <c:pt idx="37" formatCode="#,##0">
                  <c:v>5910.4052004945052</c:v>
                </c:pt>
                <c:pt idx="38" formatCode="#,##0">
                  <c:v>5888.7947632773912</c:v>
                </c:pt>
                <c:pt idx="39" formatCode="#,##0">
                  <c:v>5868.0523059270945</c:v>
                </c:pt>
                <c:pt idx="40" formatCode="#,##0">
                  <c:v>5854.4729929784053</c:v>
                </c:pt>
                <c:pt idx="41" formatCode="#,##0">
                  <c:v>5846.6112681841723</c:v>
                </c:pt>
                <c:pt idx="42" formatCode="#,##0">
                  <c:v>5835.0768955476578</c:v>
                </c:pt>
                <c:pt idx="43" formatCode="#,##0">
                  <c:v>5821.8771166399938</c:v>
                </c:pt>
                <c:pt idx="44" formatCode="#,##0">
                  <c:v>5810.660428502073</c:v>
                </c:pt>
                <c:pt idx="45" formatCode="#,##0">
                  <c:v>5801.5428291016788</c:v>
                </c:pt>
                <c:pt idx="46" formatCode="#,##0">
                  <c:v>5792.7600106236532</c:v>
                </c:pt>
                <c:pt idx="47" formatCode="#,##0">
                  <c:v>5785.7332675589305</c:v>
                </c:pt>
                <c:pt idx="48" formatCode="#,##0">
                  <c:v>5781.5879949873415</c:v>
                </c:pt>
                <c:pt idx="49" formatCode="#,##0">
                  <c:v>5778.660306380084</c:v>
                </c:pt>
                <c:pt idx="50" formatCode="#,##0">
                  <c:v>5776.0296558231621</c:v>
                </c:pt>
                <c:pt idx="51" formatCode="#,##0">
                  <c:v>5774.9773966892681</c:v>
                </c:pt>
                <c:pt idx="52" formatCode="#,##0">
                  <c:v>5774.5786496752789</c:v>
                </c:pt>
                <c:pt idx="53" formatCode="#,##0">
                  <c:v>5774.0687215017097</c:v>
                </c:pt>
                <c:pt idx="54" formatCode="#,##0">
                  <c:v>5774.1798285189288</c:v>
                </c:pt>
                <c:pt idx="55" formatCode="#,##0">
                  <c:v>5774.7946478123258</c:v>
                </c:pt>
                <c:pt idx="56" formatCode="#,##0">
                  <c:v>5776.004490932919</c:v>
                </c:pt>
                <c:pt idx="57" formatCode="#,##0">
                  <c:v>5777.3856220409807</c:v>
                </c:pt>
                <c:pt idx="58" formatCode="#,##0">
                  <c:v>5779.5936351639193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A7-4BF8-97B6-8A36039FE39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R = 1.00</c:v>
                </c:pt>
              </c:strCache>
            </c:strRef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Sheet1!$B$4:$BH$4</c:f>
              <c:numCache>
                <c:formatCode>General</c:formatCode>
                <c:ptCount val="59"/>
                <c:pt idx="35" formatCode="#,##0">
                  <c:v>5946.0025982606567</c:v>
                </c:pt>
                <c:pt idx="36" formatCode="#,##0">
                  <c:v>5930.4360918259717</c:v>
                </c:pt>
                <c:pt idx="37" formatCode="#,##0">
                  <c:v>5922.6332407792142</c:v>
                </c:pt>
                <c:pt idx="38" formatCode="#,##0">
                  <c:v>5923.5203342783252</c:v>
                </c:pt>
                <c:pt idx="39" formatCode="#,##0">
                  <c:v>5932.138743076559</c:v>
                </c:pt>
                <c:pt idx="40" formatCode="#,##0">
                  <c:v>5952.3495834448186</c:v>
                </c:pt>
                <c:pt idx="41" formatCode="#,##0">
                  <c:v>5984.0307074844195</c:v>
                </c:pt>
                <c:pt idx="42" formatCode="#,##0">
                  <c:v>6019.2002608063767</c:v>
                </c:pt>
                <c:pt idx="43" formatCode="#,##0">
                  <c:v>6060.7632003251329</c:v>
                </c:pt>
                <c:pt idx="44" formatCode="#,##0">
                  <c:v>6112.7688355366299</c:v>
                </c:pt>
                <c:pt idx="45" formatCode="#,##0">
                  <c:v>6173.2079171466094</c:v>
                </c:pt>
                <c:pt idx="46" formatCode="#,##0">
                  <c:v>6239.1365635644925</c:v>
                </c:pt>
                <c:pt idx="47" formatCode="#,##0">
                  <c:v>6311.9096238929978</c:v>
                </c:pt>
                <c:pt idx="48" formatCode="#,##0">
                  <c:v>6393.3030484965648</c:v>
                </c:pt>
                <c:pt idx="49" formatCode="#,##0">
                  <c:v>6481.528254023734</c:v>
                </c:pt>
                <c:pt idx="50" formatCode="#,##0">
                  <c:v>6575.159787127639</c:v>
                </c:pt>
                <c:pt idx="51" formatCode="#,##0">
                  <c:v>6674.8640943552691</c:v>
                </c:pt>
                <c:pt idx="52" formatCode="#,##0">
                  <c:v>6779.1299259690031</c:v>
                </c:pt>
                <c:pt idx="53" formatCode="#,##0">
                  <c:v>6887.1987478802521</c:v>
                </c:pt>
                <c:pt idx="54" formatCode="#,##0">
                  <c:v>6999.9658626637429</c:v>
                </c:pt>
                <c:pt idx="55" formatCode="#,##0">
                  <c:v>7117.3173427784568</c:v>
                </c:pt>
                <c:pt idx="56" formatCode="#,##0">
                  <c:v>7239.0232657275601</c:v>
                </c:pt>
                <c:pt idx="57" formatCode="#,##0">
                  <c:v>7364.4046335776666</c:v>
                </c:pt>
                <c:pt idx="58" formatCode="#,##0">
                  <c:v>7493.9404050120893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A7-4BF8-97B6-8A36039FE39A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R = 1.20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Sheet1!$B$5:$BH$5</c:f>
              <c:numCache>
                <c:formatCode>General</c:formatCode>
                <c:ptCount val="59"/>
                <c:pt idx="35" formatCode="#,##0">
                  <c:v>5946.0025982606567</c:v>
                </c:pt>
                <c:pt idx="36" formatCode="#,##0">
                  <c:v>5930.4360918259717</c:v>
                </c:pt>
                <c:pt idx="37" formatCode="#,##0">
                  <c:v>5934.8612810639215</c:v>
                </c:pt>
                <c:pt idx="38" formatCode="#,##0">
                  <c:v>5958.2820829132388</c:v>
                </c:pt>
                <c:pt idx="39" formatCode="#,##0">
                  <c:v>5996.3058695112331</c:v>
                </c:pt>
                <c:pt idx="40" formatCode="#,##0">
                  <c:v>6050.3164021185066</c:v>
                </c:pt>
                <c:pt idx="41" formatCode="#,##0">
                  <c:v>6122.1926053153529</c:v>
                </c:pt>
                <c:pt idx="42" formatCode="#,##0">
                  <c:v>6205.8067333146655</c:v>
                </c:pt>
                <c:pt idx="43" formatCode="#,##0">
                  <c:v>6305.3041623637209</c:v>
                </c:pt>
                <c:pt idx="44" formatCode="#,##0">
                  <c:v>6425.4900277335346</c:v>
                </c:pt>
                <c:pt idx="45" formatCode="#,##0">
                  <c:v>6561.9956940959455</c:v>
                </c:pt>
                <c:pt idx="46" formatCode="#,##0">
                  <c:v>6710.8251386490183</c:v>
                </c:pt>
                <c:pt idx="47" formatCode="#,##0">
                  <c:v>6873.8060271617705</c:v>
                </c:pt>
                <c:pt idx="48" formatCode="#,##0">
                  <c:v>7054.0492807199616</c:v>
                </c:pt>
                <c:pt idx="49" formatCode="#,##0">
                  <c:v>7250.0192877910313</c:v>
                </c:pt>
                <c:pt idx="50" formatCode="#,##0">
                  <c:v>7459.8919419307722</c:v>
                </c:pt>
                <c:pt idx="51" formatCode="#,##0">
                  <c:v>7683.7428959995586</c:v>
                </c:pt>
                <c:pt idx="52" formatCode="#,##0">
                  <c:v>7919.7493757979091</c:v>
                </c:pt>
                <c:pt idx="53" formatCode="#,##0">
                  <c:v>8167.5880615341284</c:v>
                </c:pt>
                <c:pt idx="54" formatCode="#,##0">
                  <c:v>8428.7695793244329</c:v>
                </c:pt>
                <c:pt idx="55" formatCode="#,##0">
                  <c:v>8703.5885883978863</c:v>
                </c:pt>
                <c:pt idx="56" formatCode="#,##0">
                  <c:v>8991.5864537150537</c:v>
                </c:pt>
                <c:pt idx="57" formatCode="#,##0">
                  <c:v>9291.9745646106076</c:v>
                </c:pt>
                <c:pt idx="58" formatCode="#,##0">
                  <c:v>9605.3779612298877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A7-4BF8-97B6-8A36039FE3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Sheet1!$B$6:$BH$6</c:f>
              <c:numCache>
                <c:formatCode>General</c:formatCode>
                <c:ptCount val="59"/>
                <c:pt idx="35">
                  <c:v>5946.0025982606567</c:v>
                </c:pt>
                <c:pt idx="36">
                  <c:v>5974.9173102497134</c:v>
                </c:pt>
                <c:pt idx="37">
                  <c:v>6064.069014605926</c:v>
                </c:pt>
                <c:pt idx="38">
                  <c:v>6199.2482009179266</c:v>
                </c:pt>
                <c:pt idx="39">
                  <c:v>6366.0916779590707</c:v>
                </c:pt>
                <c:pt idx="40">
                  <c:v>6559.2726443942865</c:v>
                </c:pt>
                <c:pt idx="41">
                  <c:v>6787.2285371454518</c:v>
                </c:pt>
                <c:pt idx="42">
                  <c:v>7049.9241473429984</c:v>
                </c:pt>
                <c:pt idx="43">
                  <c:v>7354.9919461218969</c:v>
                </c:pt>
                <c:pt idx="44">
                  <c:v>7709.2301235182622</c:v>
                </c:pt>
                <c:pt idx="45">
                  <c:v>8102.2372062771028</c:v>
                </c:pt>
                <c:pt idx="46">
                  <c:v>8528.1236820231024</c:v>
                </c:pt>
                <c:pt idx="47">
                  <c:v>8991.3646442457666</c:v>
                </c:pt>
                <c:pt idx="48">
                  <c:v>9501.4496230961122</c:v>
                </c:pt>
                <c:pt idx="49">
                  <c:v>10059.218493898816</c:v>
                </c:pt>
                <c:pt idx="50">
                  <c:v>10662.862998612442</c:v>
                </c:pt>
                <c:pt idx="51">
                  <c:v>11312.20125709103</c:v>
                </c:pt>
                <c:pt idx="52">
                  <c:v>12006.58678062838</c:v>
                </c:pt>
                <c:pt idx="53">
                  <c:v>12750.085824241236</c:v>
                </c:pt>
                <c:pt idx="54">
                  <c:v>13548.832163659044</c:v>
                </c:pt>
                <c:pt idx="55">
                  <c:v>14406.35114218259</c:v>
                </c:pt>
                <c:pt idx="56">
                  <c:v>15323.408337066214</c:v>
                </c:pt>
                <c:pt idx="57">
                  <c:v>16300.884440074844</c:v>
                </c:pt>
                <c:pt idx="58">
                  <c:v>17342.719498699749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A7-4BF8-97B6-8A36039FE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074472"/>
        <c:axId val="305073688"/>
      </c:lineChart>
      <c:catAx>
        <c:axId val="305074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73688"/>
        <c:crosses val="autoZero"/>
        <c:auto val="1"/>
        <c:lblAlgn val="ctr"/>
        <c:lblOffset val="100"/>
        <c:tickLblSkip val="1"/>
        <c:noMultiLvlLbl val="1"/>
      </c:catAx>
      <c:valAx>
        <c:axId val="30507368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7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Sheet1!$A$7</c:f>
              <c:strCache>
                <c:ptCount val="1"/>
                <c:pt idx="0">
                  <c:v>Reálné hodnoty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Sheet1!$B$7:$BH$7</c:f>
              <c:numCache>
                <c:formatCode>General</c:formatCode>
                <c:ptCount val="59"/>
                <c:pt idx="0">
                  <c:v>945</c:v>
                </c:pt>
                <c:pt idx="1">
                  <c:v>958</c:v>
                </c:pt>
                <c:pt idx="2">
                  <c:v>1001</c:v>
                </c:pt>
                <c:pt idx="3">
                  <c:v>1086</c:v>
                </c:pt>
                <c:pt idx="4">
                  <c:v>1108</c:v>
                </c:pt>
                <c:pt idx="5">
                  <c:v>1147</c:v>
                </c:pt>
                <c:pt idx="6">
                  <c:v>1139</c:v>
                </c:pt>
                <c:pt idx="7">
                  <c:v>1134</c:v>
                </c:pt>
                <c:pt idx="8">
                  <c:v>1142</c:v>
                </c:pt>
                <c:pt idx="9">
                  <c:v>1168</c:v>
                </c:pt>
                <c:pt idx="10">
                  <c:v>1182</c:v>
                </c:pt>
                <c:pt idx="11">
                  <c:v>1169</c:v>
                </c:pt>
                <c:pt idx="12">
                  <c:v>1168</c:v>
                </c:pt>
                <c:pt idx="13">
                  <c:v>1174</c:v>
                </c:pt>
                <c:pt idx="14">
                  <c:v>1166</c:v>
                </c:pt>
                <c:pt idx="15">
                  <c:v>1155</c:v>
                </c:pt>
                <c:pt idx="16">
                  <c:v>1128</c:v>
                </c:pt>
                <c:pt idx="17">
                  <c:v>1152</c:v>
                </c:pt>
                <c:pt idx="18">
                  <c:v>1133</c:v>
                </c:pt>
                <c:pt idx="19">
                  <c:v>1107</c:v>
                </c:pt>
                <c:pt idx="20">
                  <c:v>1101</c:v>
                </c:pt>
                <c:pt idx="21">
                  <c:v>1103</c:v>
                </c:pt>
                <c:pt idx="22">
                  <c:v>1086</c:v>
                </c:pt>
                <c:pt idx="23">
                  <c:v>1053</c:v>
                </c:pt>
                <c:pt idx="24">
                  <c:v>1078</c:v>
                </c:pt>
                <c:pt idx="25">
                  <c:v>1042</c:v>
                </c:pt>
                <c:pt idx="26">
                  <c:v>1034</c:v>
                </c:pt>
                <c:pt idx="27">
                  <c:v>1014</c:v>
                </c:pt>
                <c:pt idx="28">
                  <c:v>1012</c:v>
                </c:pt>
                <c:pt idx="29">
                  <c:v>1018</c:v>
                </c:pt>
                <c:pt idx="30">
                  <c:v>1036</c:v>
                </c:pt>
                <c:pt idx="31">
                  <c:v>1073</c:v>
                </c:pt>
                <c:pt idx="32">
                  <c:v>1083</c:v>
                </c:pt>
                <c:pt idx="33">
                  <c:v>1072</c:v>
                </c:pt>
                <c:pt idx="34">
                  <c:v>1104</c:v>
                </c:pt>
                <c:pt idx="35">
                  <c:v>1090</c:v>
                </c:pt>
                <c:pt idx="36">
                  <c:v>1070</c:v>
                </c:pt>
                <c:pt idx="37">
                  <c:v>1095</c:v>
                </c:pt>
                <c:pt idx="38">
                  <c:v>1097</c:v>
                </c:pt>
                <c:pt idx="39">
                  <c:v>1077</c:v>
                </c:pt>
                <c:pt idx="40">
                  <c:v>1102</c:v>
                </c:pt>
                <c:pt idx="41">
                  <c:v>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2-456F-A93F-5D56F4902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5074472"/>
        <c:axId val="305073688"/>
      </c:barChart>
      <c:lineChart>
        <c:grouping val="standar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R = 0.74</c:v>
                </c:pt>
              </c:strCache>
            </c:strRef>
          </c:tx>
          <c:spPr>
            <a:ln w="2857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Sheet1!$B$2:$BH$2</c:f>
              <c:numCache>
                <c:formatCode>General</c:formatCode>
                <c:ptCount val="59"/>
                <c:pt idx="35" formatCode="#,##0">
                  <c:v>1118.1925351030354</c:v>
                </c:pt>
                <c:pt idx="36" formatCode="#,##0">
                  <c:v>1105.0240855547499</c:v>
                </c:pt>
                <c:pt idx="37" formatCode="#,##0">
                  <c:v>1092.1036525509494</c:v>
                </c:pt>
                <c:pt idx="38" formatCode="#,##0">
                  <c:v>1078.6586533659379</c:v>
                </c:pt>
                <c:pt idx="39" formatCode="#,##0">
                  <c:v>1065.8936713115895</c:v>
                </c:pt>
                <c:pt idx="40" formatCode="#,##0">
                  <c:v>1053.4921846201055</c:v>
                </c:pt>
                <c:pt idx="41" formatCode="#,##0">
                  <c:v>1042.3598698222354</c:v>
                </c:pt>
                <c:pt idx="42" formatCode="#,##0">
                  <c:v>1030.88778554278</c:v>
                </c:pt>
                <c:pt idx="43" formatCode="#,##0">
                  <c:v>1018.6498335831127</c:v>
                </c:pt>
                <c:pt idx="44" formatCode="#,##0">
                  <c:v>1006.5670205278628</c:v>
                </c:pt>
                <c:pt idx="45" formatCode="#,##0">
                  <c:v>994.12518635864774</c:v>
                </c:pt>
                <c:pt idx="46" formatCode="#,##0">
                  <c:v>981.65361066510479</c:v>
                </c:pt>
                <c:pt idx="47" formatCode="#,##0">
                  <c:v>968.88527479032962</c:v>
                </c:pt>
                <c:pt idx="48" formatCode="#,##0">
                  <c:v>956.51555421253772</c:v>
                </c:pt>
                <c:pt idx="49" formatCode="#,##0">
                  <c:v>943.52458665980566</c:v>
                </c:pt>
                <c:pt idx="50" formatCode="#,##0">
                  <c:v>930.45914190507528</c:v>
                </c:pt>
                <c:pt idx="51" formatCode="#,##0">
                  <c:v>917.91035507999129</c:v>
                </c:pt>
                <c:pt idx="52" formatCode="#,##0">
                  <c:v>905.41313005871541</c:v>
                </c:pt>
                <c:pt idx="53" formatCode="#,##0">
                  <c:v>892.33539275137855</c:v>
                </c:pt>
                <c:pt idx="54" formatCode="#,##0">
                  <c:v>879.82043438469316</c:v>
                </c:pt>
                <c:pt idx="55" formatCode="#,##0">
                  <c:v>867.2014034663049</c:v>
                </c:pt>
                <c:pt idx="56" formatCode="#,##0">
                  <c:v>854.61921625651655</c:v>
                </c:pt>
                <c:pt idx="57" formatCode="#,##0">
                  <c:v>842.05394051794315</c:v>
                </c:pt>
                <c:pt idx="58" formatCode="#,##0">
                  <c:v>829.68182616133777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2-456F-A93F-5D56F4902F0C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R = 0.85</c:v>
                </c:pt>
              </c:strCache>
            </c:strRef>
          </c:tx>
          <c:spPr>
            <a:ln w="28575" cap="rnd">
              <a:solidFill>
                <a:srgbClr val="FF993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Sheet1!$B$3:$BH$3</c:f>
              <c:numCache>
                <c:formatCode>General</c:formatCode>
                <c:ptCount val="59"/>
                <c:pt idx="35" formatCode="#,##0">
                  <c:v>1118.1925351030354</c:v>
                </c:pt>
                <c:pt idx="36" formatCode="#,##0">
                  <c:v>1105.0240855547499</c:v>
                </c:pt>
                <c:pt idx="37" formatCode="#,##0">
                  <c:v>1093.3001387382253</c:v>
                </c:pt>
                <c:pt idx="38" formatCode="#,##0">
                  <c:v>1082.5726111559545</c:v>
                </c:pt>
                <c:pt idx="39" formatCode="#,##0">
                  <c:v>1073.2449064036018</c:v>
                </c:pt>
                <c:pt idx="40" formatCode="#,##0">
                  <c:v>1064.9970215624151</c:v>
                </c:pt>
                <c:pt idx="41" formatCode="#,##0">
                  <c:v>1058.8099324418788</c:v>
                </c:pt>
                <c:pt idx="42" formatCode="#,##0">
                  <c:v>1053.1537746721017</c:v>
                </c:pt>
                <c:pt idx="43" formatCode="#,##0">
                  <c:v>1047.6592966433786</c:v>
                </c:pt>
                <c:pt idx="44" formatCode="#,##0">
                  <c:v>1043.3062832744604</c:v>
                </c:pt>
                <c:pt idx="45" formatCode="#,##0">
                  <c:v>1039.3597900056882</c:v>
                </c:pt>
                <c:pt idx="46" formatCode="#,##0">
                  <c:v>1036.0183798775192</c:v>
                </c:pt>
                <c:pt idx="47" formatCode="#,##0">
                  <c:v>1032.9481031832547</c:v>
                </c:pt>
                <c:pt idx="48" formatCode="#,##0">
                  <c:v>1030.8296348781062</c:v>
                </c:pt>
                <c:pt idx="49" formatCode="#,##0">
                  <c:v>1028.5897416267769</c:v>
                </c:pt>
                <c:pt idx="50" formatCode="#,##0">
                  <c:v>1026.701844798308</c:v>
                </c:pt>
                <c:pt idx="51" formatCode="#,##0">
                  <c:v>1025.6812046635428</c:v>
                </c:pt>
                <c:pt idx="52" formatCode="#,##0">
                  <c:v>1024.9702998021367</c:v>
                </c:pt>
                <c:pt idx="53" formatCode="#,##0">
                  <c:v>1023.877846322953</c:v>
                </c:pt>
                <c:pt idx="54" formatCode="#,##0">
                  <c:v>1023.5196100167697</c:v>
                </c:pt>
                <c:pt idx="55" formatCode="#,##0">
                  <c:v>1023.2036530008561</c:v>
                </c:pt>
                <c:pt idx="56" formatCode="#,##0">
                  <c:v>1023.0192887674291</c:v>
                </c:pt>
                <c:pt idx="57" formatCode="#,##0">
                  <c:v>1022.9095104534379</c:v>
                </c:pt>
                <c:pt idx="58" formatCode="#,##0">
                  <c:v>1023.0096815230139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12-456F-A93F-5D56F4902F0C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R = 1.00</c:v>
                </c:pt>
              </c:strCache>
            </c:strRef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Sheet1!$B$4:$BH$4</c:f>
              <c:numCache>
                <c:formatCode>General</c:formatCode>
                <c:ptCount val="59"/>
                <c:pt idx="35" formatCode="#,##0">
                  <c:v>1118.1925351030354</c:v>
                </c:pt>
                <c:pt idx="36" formatCode="#,##0">
                  <c:v>1105.0240855547499</c:v>
                </c:pt>
                <c:pt idx="37" formatCode="#,##0">
                  <c:v>1094.6772051211647</c:v>
                </c:pt>
                <c:pt idx="38" formatCode="#,##0">
                  <c:v>1086.4875201266229</c:v>
                </c:pt>
                <c:pt idx="39" formatCode="#,##0">
                  <c:v>1080.5925562103296</c:v>
                </c:pt>
                <c:pt idx="40" formatCode="#,##0">
                  <c:v>1076.493161322036</c:v>
                </c:pt>
                <c:pt idx="41" formatCode="#,##0">
                  <c:v>1075.3147597427376</c:v>
                </c:pt>
                <c:pt idx="42" formatCode="#,##0">
                  <c:v>1075.6721174168529</c:v>
                </c:pt>
                <c:pt idx="43" formatCode="#,##0">
                  <c:v>1077.2888954883817</c:v>
                </c:pt>
                <c:pt idx="44" formatCode="#,##0">
                  <c:v>1081.2366562637872</c:v>
                </c:pt>
                <c:pt idx="45" formatCode="#,##0">
                  <c:v>1086.5558700430011</c:v>
                </c:pt>
                <c:pt idx="46" formatCode="#,##0">
                  <c:v>1093.3327906139468</c:v>
                </c:pt>
                <c:pt idx="47" formatCode="#,##0">
                  <c:v>1101.214693197818</c:v>
                </c:pt>
                <c:pt idx="48" formatCode="#,##0">
                  <c:v>1110.9419443337993</c:v>
                </c:pt>
                <c:pt idx="49" formatCode="#,##0">
                  <c:v>1121.4169655208034</c:v>
                </c:pt>
                <c:pt idx="50" formatCode="#,##0">
                  <c:v>1133.0513070205291</c:v>
                </c:pt>
                <c:pt idx="51" formatCode="#,##0">
                  <c:v>1146.2927058838411</c:v>
                </c:pt>
                <c:pt idx="52" formatCode="#,##0">
                  <c:v>1160.5046054616391</c:v>
                </c:pt>
                <c:pt idx="53" formatCode="#,##0">
                  <c:v>1174.9780191997011</c:v>
                </c:pt>
                <c:pt idx="54" formatCode="#,##0">
                  <c:v>1190.8363212105512</c:v>
                </c:pt>
                <c:pt idx="55" formatCode="#,##0">
                  <c:v>1207.3814384241468</c:v>
                </c:pt>
                <c:pt idx="56" formatCode="#,##0">
                  <c:v>1224.6534601921521</c:v>
                </c:pt>
                <c:pt idx="57" formatCode="#,##0">
                  <c:v>1242.5661159334757</c:v>
                </c:pt>
                <c:pt idx="58" formatCode="#,##0">
                  <c:v>1261.232346467699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12-456F-A93F-5D56F4902F0C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R = 1.20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Sheet1!$B$5:$BH$5</c:f>
              <c:numCache>
                <c:formatCode>General</c:formatCode>
                <c:ptCount val="59"/>
                <c:pt idx="35" formatCode="#,##0">
                  <c:v>1118.1925351030354</c:v>
                </c:pt>
                <c:pt idx="36" formatCode="#,##0">
                  <c:v>1105.0240855547499</c:v>
                </c:pt>
                <c:pt idx="37" formatCode="#,##0">
                  <c:v>1097</c:v>
                </c:pt>
                <c:pt idx="38" formatCode="#,##0">
                  <c:v>1087</c:v>
                </c:pt>
                <c:pt idx="39" formatCode="#,##0">
                  <c:v>1082</c:v>
                </c:pt>
                <c:pt idx="40" formatCode="#,##0">
                  <c:v>1077</c:v>
                </c:pt>
                <c:pt idx="41" formatCode="#,##0">
                  <c:v>1076</c:v>
                </c:pt>
                <c:pt idx="42" formatCode="#,##0">
                  <c:v>1081.4721301283103</c:v>
                </c:pt>
                <c:pt idx="43" formatCode="#,##0">
                  <c:v>1090.5646857287657</c:v>
                </c:pt>
                <c:pt idx="44" formatCode="#,##0">
                  <c:v>1103.3959406213892</c:v>
                </c:pt>
                <c:pt idx="45" formatCode="#,##0">
                  <c:v>1118.765607468217</c:v>
                </c:pt>
                <c:pt idx="46" formatCode="#,##0">
                  <c:v>1136.672853404795</c:v>
                </c:pt>
                <c:pt idx="47" formatCode="#,##0">
                  <c:v>1156.8122526195125</c:v>
                </c:pt>
                <c:pt idx="48" formatCode="#,##0">
                  <c:v>1180.0662814339576</c:v>
                </c:pt>
                <c:pt idx="49" formatCode="#,##0">
                  <c:v>1205.3656212879257</c:v>
                </c:pt>
                <c:pt idx="50" formatCode="#,##0">
                  <c:v>1233.0866126092315</c:v>
                </c:pt>
                <c:pt idx="51" formatCode="#,##0">
                  <c:v>1263.6272803716163</c:v>
                </c:pt>
                <c:pt idx="52" formatCode="#,##0">
                  <c:v>1296.3136346635638</c:v>
                </c:pt>
                <c:pt idx="53" formatCode="#,##0">
                  <c:v>1330.4758079716701</c:v>
                </c:pt>
                <c:pt idx="54" formatCode="#,##0">
                  <c:v>1367.3048153867337</c:v>
                </c:pt>
                <c:pt idx="55" formatCode="#,##0">
                  <c:v>1406.1543423338026</c:v>
                </c:pt>
                <c:pt idx="56" formatCode="#,##0">
                  <c:v>1447.0387955319727</c:v>
                </c:pt>
                <c:pt idx="57" formatCode="#,##0">
                  <c:v>1489.8721394994441</c:v>
                </c:pt>
                <c:pt idx="58" formatCode="#,##0">
                  <c:v>1534.7921538730652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12-456F-A93F-5D56F4902F0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Sheet1!$B$1:$BH$1</c:f>
              <c:strCache>
                <c:ptCount val="59"/>
                <c:pt idx="0">
                  <c:v>01.01.2021</c:v>
                </c:pt>
                <c:pt idx="1">
                  <c:v>02.01.2021</c:v>
                </c:pt>
                <c:pt idx="2">
                  <c:v>03.01.2021</c:v>
                </c:pt>
                <c:pt idx="3">
                  <c:v>04.01.2021</c:v>
                </c:pt>
                <c:pt idx="4">
                  <c:v>05.01.2021</c:v>
                </c:pt>
                <c:pt idx="5">
                  <c:v>06.01.2021</c:v>
                </c:pt>
                <c:pt idx="6">
                  <c:v>07.01.2021</c:v>
                </c:pt>
                <c:pt idx="7">
                  <c:v>08.01.2021</c:v>
                </c:pt>
                <c:pt idx="8">
                  <c:v>09.01.2021</c:v>
                </c:pt>
                <c:pt idx="9">
                  <c:v>10.01.2021</c:v>
                </c:pt>
                <c:pt idx="10">
                  <c:v>11.01.2021</c:v>
                </c:pt>
                <c:pt idx="11">
                  <c:v>12.01.2021</c:v>
                </c:pt>
                <c:pt idx="12">
                  <c:v>13.01.2021</c:v>
                </c:pt>
                <c:pt idx="13">
                  <c:v>14.01.2021</c:v>
                </c:pt>
                <c:pt idx="14">
                  <c:v>15.01.2021</c:v>
                </c:pt>
                <c:pt idx="15">
                  <c:v>16.01.2021</c:v>
                </c:pt>
                <c:pt idx="16">
                  <c:v>17.01.2021</c:v>
                </c:pt>
                <c:pt idx="17">
                  <c:v>18.01.2021</c:v>
                </c:pt>
                <c:pt idx="18">
                  <c:v>19.01.2021</c:v>
                </c:pt>
                <c:pt idx="19">
                  <c:v>20.01.2021</c:v>
                </c:pt>
                <c:pt idx="20">
                  <c:v>21.01.2021</c:v>
                </c:pt>
                <c:pt idx="21">
                  <c:v>22.01.2021</c:v>
                </c:pt>
                <c:pt idx="22">
                  <c:v>23.01.2021</c:v>
                </c:pt>
                <c:pt idx="23">
                  <c:v>24.01.2021</c:v>
                </c:pt>
                <c:pt idx="24">
                  <c:v>25.01.2021</c:v>
                </c:pt>
                <c:pt idx="25">
                  <c:v>26.01.2021</c:v>
                </c:pt>
                <c:pt idx="26">
                  <c:v>27.01.2021</c:v>
                </c:pt>
                <c:pt idx="27">
                  <c:v>28.01.2021</c:v>
                </c:pt>
                <c:pt idx="28">
                  <c:v>29.01.2021</c:v>
                </c:pt>
                <c:pt idx="29">
                  <c:v>30.01.2021</c:v>
                </c:pt>
                <c:pt idx="30">
                  <c:v>31.01.2021</c:v>
                </c:pt>
                <c:pt idx="31">
                  <c:v>01.02.2021</c:v>
                </c:pt>
                <c:pt idx="32">
                  <c:v>02.02.2021</c:v>
                </c:pt>
                <c:pt idx="33">
                  <c:v>03.02.2021</c:v>
                </c:pt>
                <c:pt idx="34">
                  <c:v>04.02.2021</c:v>
                </c:pt>
                <c:pt idx="35">
                  <c:v>05.02.2021</c:v>
                </c:pt>
                <c:pt idx="36">
                  <c:v>06.02.2021</c:v>
                </c:pt>
                <c:pt idx="37">
                  <c:v>07.02.2021</c:v>
                </c:pt>
                <c:pt idx="38">
                  <c:v>08.02.2021</c:v>
                </c:pt>
                <c:pt idx="39">
                  <c:v>09.02.2021</c:v>
                </c:pt>
                <c:pt idx="40">
                  <c:v>10.02.2021</c:v>
                </c:pt>
                <c:pt idx="41">
                  <c:v>11.02.2021</c:v>
                </c:pt>
                <c:pt idx="42">
                  <c:v>12.02.2021</c:v>
                </c:pt>
                <c:pt idx="43">
                  <c:v>13.02.2021</c:v>
                </c:pt>
                <c:pt idx="44">
                  <c:v>14.02.2021</c:v>
                </c:pt>
                <c:pt idx="45">
                  <c:v>15.02.2021</c:v>
                </c:pt>
                <c:pt idx="46">
                  <c:v>16.02.2021</c:v>
                </c:pt>
                <c:pt idx="47">
                  <c:v>17.02.2021</c:v>
                </c:pt>
                <c:pt idx="48">
                  <c:v>18.02.2021</c:v>
                </c:pt>
                <c:pt idx="49">
                  <c:v>19.02.2021</c:v>
                </c:pt>
                <c:pt idx="50">
                  <c:v>20.02.2021</c:v>
                </c:pt>
                <c:pt idx="51">
                  <c:v>21.02.2021</c:v>
                </c:pt>
                <c:pt idx="52">
                  <c:v>22.02.2021</c:v>
                </c:pt>
                <c:pt idx="53">
                  <c:v>23.02.2021</c:v>
                </c:pt>
                <c:pt idx="54">
                  <c:v>24.02.2021</c:v>
                </c:pt>
                <c:pt idx="55">
                  <c:v>25.02.2021</c:v>
                </c:pt>
                <c:pt idx="56">
                  <c:v>26.02.2021</c:v>
                </c:pt>
                <c:pt idx="57">
                  <c:v>27.02.2021</c:v>
                </c:pt>
                <c:pt idx="58">
                  <c:v>28.02.2021</c:v>
                </c:pt>
              </c:strCache>
            </c:strRef>
          </c:cat>
          <c:val>
            <c:numRef>
              <c:f>Sheet1!$B$6:$BH$6</c:f>
              <c:numCache>
                <c:formatCode>General</c:formatCode>
                <c:ptCount val="59"/>
                <c:pt idx="35">
                  <c:v>1118.1925351030354</c:v>
                </c:pt>
                <c:pt idx="36">
                  <c:v>1109.7764072878258</c:v>
                </c:pt>
                <c:pt idx="37">
                  <c:v>1109.968762583741</c:v>
                </c:pt>
                <c:pt idx="38">
                  <c:v>1116.9214094152164</c:v>
                </c:pt>
                <c:pt idx="39">
                  <c:v>1129.7410321904929</c:v>
                </c:pt>
                <c:pt idx="40">
                  <c:v>1147.0407685709947</c:v>
                </c:pt>
                <c:pt idx="41">
                  <c:v>1170.8445620621383</c:v>
                </c:pt>
                <c:pt idx="42">
                  <c:v>1200.4488405544139</c:v>
                </c:pt>
                <c:pt idx="43">
                  <c:v>1236.1301743620377</c:v>
                </c:pt>
                <c:pt idx="44">
                  <c:v>1279.4071883146887</c:v>
                </c:pt>
                <c:pt idx="45">
                  <c:v>1328.4983234778547</c:v>
                </c:pt>
                <c:pt idx="46">
                  <c:v>1383.2559859413821</c:v>
                </c:pt>
                <c:pt idx="47">
                  <c:v>1443.7153063460933</c:v>
                </c:pt>
                <c:pt idx="48">
                  <c:v>1511.4239086314528</c:v>
                </c:pt>
                <c:pt idx="49">
                  <c:v>1585.588639974341</c:v>
                </c:pt>
                <c:pt idx="50">
                  <c:v>1666.7014471670316</c:v>
                </c:pt>
                <c:pt idx="51">
                  <c:v>1755.1896393533073</c:v>
                </c:pt>
                <c:pt idx="52">
                  <c:v>1850.5444962896524</c:v>
                </c:pt>
                <c:pt idx="53">
                  <c:v>1952.6344963298636</c:v>
                </c:pt>
                <c:pt idx="54">
                  <c:v>2063.2063332075559</c:v>
                </c:pt>
                <c:pt idx="55">
                  <c:v>2182.0418104396581</c:v>
                </c:pt>
                <c:pt idx="56">
                  <c:v>2309.4112447049424</c:v>
                </c:pt>
                <c:pt idx="57">
                  <c:v>2445.5416790713853</c:v>
                </c:pt>
                <c:pt idx="58">
                  <c:v>2591.0164299301018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12-456F-A93F-5D56F4902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074472"/>
        <c:axId val="305073688"/>
      </c:lineChart>
      <c:catAx>
        <c:axId val="305074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73688"/>
        <c:crosses val="autoZero"/>
        <c:auto val="1"/>
        <c:lblAlgn val="ctr"/>
        <c:lblOffset val="100"/>
        <c:tickLblSkip val="1"/>
        <c:noMultiLvlLbl val="1"/>
      </c:catAx>
      <c:valAx>
        <c:axId val="30507368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7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86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AD0F-0DC9-4FF9-A1AD-81BDA82985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AD0F-0DC9-4FF9-A1AD-81BDA82985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4.svg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4.svg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4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A5674-FB0A-4B19-8FB4-5CF504476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230AB3-D2AD-45BC-85DB-046467DE8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72D9D4-A57E-41C8-9629-F68D608A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DE884D-C789-454C-AC8B-96FD6CD5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CC7C78-77AF-40BD-BEFA-C3A6FDC5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43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7854E-FA44-44FA-8044-959A98ED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CD4F0-5E93-44A8-98D5-3B8A295D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3686EF-3BC3-4EAD-9076-CECC44E1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8635B0-7A42-4E3A-BFA9-440EE1D4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64D61-8F8B-4BD1-B45C-708E4F36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060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99CC4-282B-4F18-8959-5E2FC8B1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89D34A-4EA2-42E4-8505-4CBA7148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EA6CEA-80BC-4FDD-8B7E-A066C760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1DBD95-547C-49B6-8228-24A6A17B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AF0C15-6598-44BF-98B5-8F57053E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39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35F1E-E833-440F-B93B-526CC242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687251-4E6D-415C-BA31-EF4E6BED4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C06AE3-670E-4AED-AA94-8C4A9291F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874265-8118-43EB-AA02-B4CE3137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297741-3ACF-41E5-A1A4-9933ACB3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DCCE41-B5E6-4DE5-B8BB-2EFC9E73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86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4B7FB-F045-48AC-AFD1-F4A83ED1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A54C34-8985-4BD0-9B80-E397DEFD1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50480F-3C8C-4AEA-BC08-910212D23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C53E83-C66D-484D-B4BC-787A4D4DF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681400-F85F-44EB-BCDC-C02B56067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B4CCDD-9DDC-4865-8A20-A7D021B5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7492514-1665-433F-925A-FC5A4534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B13B76-6485-4DE3-9F4F-CE8DFF82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418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7BFB1-8274-4637-A7D2-3D80AD84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4C3CE6-5CA3-4DB8-B83B-D495CB8F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94BE5F-C880-47D9-923E-1166D5A2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DCA6CD-8D99-4E41-A9EA-9CDC43AF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078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3822AE-F9B6-45BD-8873-79EB1141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87310D-8E2B-4E85-80FC-32FACDF7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D11B76-964A-4A24-B965-384A3D21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40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F2D51-F022-471F-AA04-A33BFD9A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0D267B-6B08-4799-9C80-972BC74A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5B1AAB-A5FA-4196-BA08-0AA653298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E0A624-801B-4FF7-8B04-D9B8EA4D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2A93BC-3EC9-455C-A08C-AA72ACB8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3628FC-79DA-425D-BE12-F0EE933A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53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122C9-E4D7-4811-9AAD-1169AD9A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A72C71-61D0-498D-8289-1DD7061C3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DE5336-504A-471A-A98E-1D9FF4E48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19190E-14C1-4F58-B55A-B6055A67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10AD24-037E-40DF-86D7-568BBC46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6131B4-BCBD-409D-B696-4CF480B8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226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4CA9E-C6DC-4DC9-BA5C-6428F6C4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8D6F5C-DFE8-414D-8CE7-B908E0440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1D3C40-8C83-491C-B308-E57EE620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714EEA-10FF-4716-AD72-5F9D91CE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CFCA6F-8811-4BAC-9756-A6BA008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7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250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3BECC2E-D113-49B6-9AAF-DF052B865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6D68D0-D22A-46EB-B6CA-1819BE881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ED1F7E-94A7-4F3A-A43F-DEB7E61C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8F2396-0618-472D-B7D0-F7870BB8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DB991D-A741-4F1C-884F-D796E2E3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91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012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52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19732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717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03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05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264924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799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5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16969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67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636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1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81375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346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811278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031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7311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466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1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24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2751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82063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627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3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248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004327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573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27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0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9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715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97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161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614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2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95036A3-2C0E-4CFE-A711-5BBB07E7B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28" y="1584000"/>
            <a:ext cx="5336537" cy="3060000"/>
          </a:xfrm>
          <a:prstGeom prst="rect">
            <a:avLst/>
          </a:prstGeom>
        </p:spPr>
      </p:pic>
      <p:sp>
        <p:nvSpPr>
          <p:cNvPr id="16" name="Obdélník 15"/>
          <p:cNvSpPr/>
          <p:nvPr userDrawn="1"/>
        </p:nvSpPr>
        <p:spPr>
          <a:xfrm>
            <a:off x="-3" y="-38466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accent5">
                  <a:lumMod val="52000"/>
                  <a:lumOff val="48000"/>
                  <a:alpha val="67000"/>
                </a:schemeClr>
              </a:gs>
              <a:gs pos="100000">
                <a:schemeClr val="accent4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274073"/>
              </a:solidFill>
            </a:endParaRPr>
          </a:p>
        </p:txBody>
      </p:sp>
      <p:sp>
        <p:nvSpPr>
          <p:cNvPr id="24" name="Obdélník 23"/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2720943"/>
            <a:ext cx="10363200" cy="89153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87218"/>
            <a:ext cx="85344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-3" y="689910"/>
            <a:ext cx="12192000" cy="108012"/>
          </a:xfrm>
          <a:prstGeom prst="rect">
            <a:avLst/>
          </a:prstGeom>
          <a:solidFill>
            <a:srgbClr val="724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3" name="Obdélník 12"/>
          <p:cNvSpPr/>
          <p:nvPr userDrawn="1"/>
        </p:nvSpPr>
        <p:spPr>
          <a:xfrm>
            <a:off x="-3" y="0"/>
            <a:ext cx="12192000" cy="689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2788357" y="151329"/>
            <a:ext cx="848924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/>
              <a:t>Národní koordinační centrum programů časného záchytu onemocnění I CZ.03.2.63/0.0/0.0/15_039/0006904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Datová základna realizace screeningových programů CZ.03.2.63/0.0/0.0/15_039/0007216 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88470AF-D48F-470D-AEEF-9666AC0B61BB}"/>
              </a:ext>
            </a:extLst>
          </p:cNvPr>
          <p:cNvGrpSpPr/>
          <p:nvPr userDrawn="1"/>
        </p:nvGrpSpPr>
        <p:grpSpPr>
          <a:xfrm>
            <a:off x="972000" y="99405"/>
            <a:ext cx="2394526" cy="521285"/>
            <a:chOff x="-3635511" y="3808741"/>
            <a:chExt cx="2394526" cy="521285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7C156A95-99FD-463F-A7F7-8DFAEC399B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3635511" y="3808741"/>
              <a:ext cx="754652" cy="505853"/>
            </a:xfrm>
            <a:prstGeom prst="rect">
              <a:avLst/>
            </a:prstGeom>
          </p:spPr>
        </p:pic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4A16176F-E232-43A6-B00C-47517659318E}"/>
                </a:ext>
              </a:extLst>
            </p:cNvPr>
            <p:cNvSpPr txBox="1"/>
            <p:nvPr userDrawn="1"/>
          </p:nvSpPr>
          <p:spPr>
            <a:xfrm>
              <a:off x="-2954432" y="3822195"/>
              <a:ext cx="17134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9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58CEEB2-107C-4552-B3EE-55408A9AA3DD}"/>
              </a:ext>
            </a:extLst>
          </p:cNvPr>
          <p:cNvSpPr txBox="1"/>
          <p:nvPr userDrawn="1"/>
        </p:nvSpPr>
        <p:spPr>
          <a:xfrm>
            <a:off x="1636734" y="626916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2"/>
                </a:solidFill>
              </a:rPr>
              <a:t>Ústav zdravotnických informací a statistiky České republiky</a:t>
            </a:r>
          </a:p>
          <a:p>
            <a:r>
              <a:rPr lang="cs-CZ" sz="900" i="1" dirty="0">
                <a:solidFill>
                  <a:schemeClr val="accent2"/>
                </a:solidFill>
              </a:rPr>
              <a:t>Institute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Health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Information</a:t>
            </a:r>
            <a:r>
              <a:rPr lang="cs-CZ" sz="900" i="1" dirty="0">
                <a:solidFill>
                  <a:schemeClr val="accent2"/>
                </a:solidFill>
              </a:rPr>
              <a:t> and </a:t>
            </a:r>
            <a:r>
              <a:rPr lang="cs-CZ" sz="900" i="1" dirty="0" err="1">
                <a:solidFill>
                  <a:schemeClr val="accent2"/>
                </a:solidFill>
              </a:rPr>
              <a:t>Statistics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the</a:t>
            </a:r>
            <a:r>
              <a:rPr lang="cs-CZ" sz="900" i="1" dirty="0">
                <a:solidFill>
                  <a:schemeClr val="accent2"/>
                </a:solidFill>
              </a:rPr>
              <a:t> Czech Republic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9DC5116B-C626-40A9-A244-031AB6F780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195600"/>
            <a:ext cx="654994" cy="432000"/>
          </a:xfrm>
          <a:prstGeom prst="rect">
            <a:avLst/>
          </a:prstGeom>
        </p:spPr>
      </p:pic>
      <p:pic>
        <p:nvPicPr>
          <p:cNvPr id="28" name="Grafický objekt 13">
            <a:extLst>
              <a:ext uri="{FF2B5EF4-FFF2-40B4-BE49-F238E27FC236}">
                <a16:creationId xmlns:a16="http://schemas.microsoft.com/office/drawing/2014/main" id="{C250F949-DEEF-49A4-8BDC-56E499AC99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0842" y="6300157"/>
            <a:ext cx="2859158" cy="2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73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980731"/>
            <a:ext cx="109440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1967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327300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17728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24F7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8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12.02.2021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7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17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8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12.02.2021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7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0957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10" Type="http://schemas.openxmlformats.org/officeDocument/2006/relationships/image" Target="../media/image7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2.svg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0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000" y="764707"/>
            <a:ext cx="10944000" cy="504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8B41E4C-7C53-49D1-A6A7-BADC85A98B77}"/>
              </a:ext>
            </a:extLst>
          </p:cNvPr>
          <p:cNvSpPr/>
          <p:nvPr userDrawn="1"/>
        </p:nvSpPr>
        <p:spPr>
          <a:xfrm>
            <a:off x="0" y="6272892"/>
            <a:ext cx="12192000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0964C23-7502-44A3-900C-38F4C522DDF7}"/>
              </a:ext>
            </a:extLst>
          </p:cNvPr>
          <p:cNvGrpSpPr/>
          <p:nvPr userDrawn="1"/>
        </p:nvGrpSpPr>
        <p:grpSpPr>
          <a:xfrm>
            <a:off x="439358" y="6370574"/>
            <a:ext cx="2266057" cy="421394"/>
            <a:chOff x="-1238301" y="3808742"/>
            <a:chExt cx="2266057" cy="421394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CDBD5828-5EFB-4A41-A797-93B2FC7F04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1238301" y="3808742"/>
              <a:ext cx="612000" cy="41023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772FED2F-5B03-4031-96D4-0C82449E52B0}"/>
                </a:ext>
              </a:extLst>
            </p:cNvPr>
            <p:cNvSpPr txBox="1"/>
            <p:nvPr userDrawn="1"/>
          </p:nvSpPr>
          <p:spPr>
            <a:xfrm>
              <a:off x="-685691" y="3814638"/>
              <a:ext cx="17134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7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7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D3A64A3E-5CE1-4373-9488-123DE518BF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68" y="6395690"/>
            <a:ext cx="1563511" cy="360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13C5B4A-5521-4F74-8DBB-23F3AD5174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32" y="6395690"/>
            <a:ext cx="545828" cy="360000"/>
          </a:xfrm>
          <a:prstGeom prst="rect">
            <a:avLst/>
          </a:prstGeom>
        </p:spPr>
      </p:pic>
      <p:pic>
        <p:nvPicPr>
          <p:cNvPr id="23" name="Grafický objekt 13">
            <a:extLst>
              <a:ext uri="{FF2B5EF4-FFF2-40B4-BE49-F238E27FC236}">
                <a16:creationId xmlns:a16="http://schemas.microsoft.com/office/drawing/2014/main" id="{4CAC0E8A-9294-4088-87D2-D875E5895AD2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5012" y="6472776"/>
            <a:ext cx="2627630" cy="2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724F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48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009426-EE89-4BCD-81E3-44DE1388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7F14AE-74EC-4EA3-8229-6C3631DCF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F413A5-7A19-4D49-8BE0-556EDBD89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72E0-D1EA-4D25-BE4C-23FE088892DD}" type="datetimeFigureOut">
              <a:rPr lang="cs-CZ" smtClean="0"/>
              <a:t>12.02.2021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2CBC7A-0616-4C02-A75F-D4C7DE464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2686AB-02F8-4E0B-B6D3-14BF5A8FA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CA94-515B-48E4-BC7A-5C157EDFD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88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7637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0146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BE882FD9-D878-4FCD-9C72-C60BD3C7D753}"/>
              </a:ext>
            </a:extLst>
          </p:cNvPr>
          <p:cNvSpPr/>
          <p:nvPr userDrawn="1"/>
        </p:nvSpPr>
        <p:spPr>
          <a:xfrm>
            <a:off x="1" y="1"/>
            <a:ext cx="12192000" cy="681036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bg1"/>
              </a:solidFill>
              <a:latin typeface="Arial (Základní text)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6" y="1"/>
            <a:ext cx="8808993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77A8944-7C67-401C-A076-2F9A4BFDBF1A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85265334-1A97-4E03-A335-0EFFE9BA9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3" name="Obrázek 12" descr="Obsah obrázku kreslení&#10;&#10;Popis byl vytvořen automaticky">
              <a:extLst>
                <a:ext uri="{FF2B5EF4-FFF2-40B4-BE49-F238E27FC236}">
                  <a16:creationId xmlns:a16="http://schemas.microsoft.com/office/drawing/2014/main" id="{F366B753-F05F-414A-91C1-96175A86F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1E3E26BE-213E-4D1E-96AC-DD921E8250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3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42" y="3931234"/>
            <a:ext cx="11905307" cy="1974265"/>
          </a:xfrm>
        </p:spPr>
        <p:txBody>
          <a:bodyPr>
            <a:normAutofit/>
          </a:bodyPr>
          <a:lstStyle/>
          <a:p>
            <a:r>
              <a:rPr lang="cs-CZ" sz="5400" b="1" dirty="0"/>
              <a:t>STAV EPIDEMIE </a:t>
            </a:r>
          </a:p>
          <a:p>
            <a:r>
              <a:rPr lang="cs-CZ" sz="5400" b="1" dirty="0"/>
              <a:t>= STAGNACE V BODĚ ZLOMU</a:t>
            </a:r>
            <a:endParaRPr lang="cs-CZ" sz="3900" b="1" i="1" dirty="0"/>
          </a:p>
        </p:txBody>
      </p:sp>
    </p:spTree>
    <p:extLst>
      <p:ext uri="{BB962C8B-B14F-4D97-AF65-F5344CB8AC3E}">
        <p14:creationId xmlns:p14="http://schemas.microsoft.com/office/powerpoint/2010/main" val="45938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978359" y="51841"/>
            <a:ext cx="10403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sz="3000" b="1" dirty="0">
                <a:latin typeface="Calibri" panose="020F0502020204030204"/>
              </a:rPr>
              <a:t>Šíření nákazy stagnuje, stále registrujeme několik tisíc nově nakažených denně –&gt; </a:t>
            </a:r>
            <a:r>
              <a:rPr lang="cs-CZ" sz="3000" b="1" u="sng" dirty="0">
                <a:latin typeface="Calibri" panose="020F0502020204030204"/>
              </a:rPr>
              <a:t>návrat k růstu může nastat velmi rychle </a:t>
            </a:r>
            <a:r>
              <a:rPr lang="cs-CZ" sz="3000" b="1" dirty="0">
                <a:latin typeface="Calibri" panose="020F0502020204030204"/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37902" y="1127581"/>
            <a:ext cx="469483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Aktuální odhad reprodukčního čísla: 1,05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1" name="Chart 4">
            <a:extLst>
              <a:ext uri="{FF2B5EF4-FFF2-40B4-BE49-F238E27FC236}">
                <a16:creationId xmlns:a16="http://schemas.microsoft.com/office/drawing/2014/main" id="{F3B3A751-5826-48A2-8A63-61032D053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508753"/>
              </p:ext>
            </p:extLst>
          </p:nvPr>
        </p:nvGraphicFramePr>
        <p:xfrm>
          <a:off x="75620" y="2882674"/>
          <a:ext cx="12030075" cy="403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TextovéPole 61">
            <a:extLst>
              <a:ext uri="{FF2B5EF4-FFF2-40B4-BE49-F238E27FC236}">
                <a16:creationId xmlns:a16="http://schemas.microsoft.com/office/drawing/2014/main" id="{F19677A2-6823-47FB-9EBC-DF7D298B1A46}"/>
              </a:ext>
            </a:extLst>
          </p:cNvPr>
          <p:cNvSpPr txBox="1"/>
          <p:nvPr/>
        </p:nvSpPr>
        <p:spPr>
          <a:xfrm>
            <a:off x="9666775" y="2520676"/>
            <a:ext cx="836689" cy="338554"/>
          </a:xfrm>
          <a:prstGeom prst="rect">
            <a:avLst/>
          </a:prstGeom>
          <a:solidFill>
            <a:srgbClr val="FF0000"/>
          </a:solidFill>
          <a:ln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852F3D7-8A4C-4C82-83DC-D58B6F3415C0}"/>
              </a:ext>
            </a:extLst>
          </p:cNvPr>
          <p:cNvSpPr txBox="1"/>
          <p:nvPr/>
        </p:nvSpPr>
        <p:spPr>
          <a:xfrm>
            <a:off x="3630966" y="2501035"/>
            <a:ext cx="836689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E2E1C9C0-0936-4B7C-B94A-468879589653}"/>
              </a:ext>
            </a:extLst>
          </p:cNvPr>
          <p:cNvSpPr txBox="1"/>
          <p:nvPr/>
        </p:nvSpPr>
        <p:spPr>
          <a:xfrm>
            <a:off x="5704372" y="2501035"/>
            <a:ext cx="836689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15BCE15F-49C5-4D36-BF77-5A4B4266D7E1}"/>
              </a:ext>
            </a:extLst>
          </p:cNvPr>
          <p:cNvSpPr txBox="1"/>
          <p:nvPr/>
        </p:nvSpPr>
        <p:spPr>
          <a:xfrm>
            <a:off x="7682716" y="2501035"/>
            <a:ext cx="836689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Zahnutá šipka nahoru 25">
            <a:extLst>
              <a:ext uri="{FF2B5EF4-FFF2-40B4-BE49-F238E27FC236}">
                <a16:creationId xmlns:a16="http://schemas.microsoft.com/office/drawing/2014/main" id="{00325E53-B662-4A4A-BEF6-05DF3AB68B54}"/>
              </a:ext>
            </a:extLst>
          </p:cNvPr>
          <p:cNvSpPr/>
          <p:nvPr/>
        </p:nvSpPr>
        <p:spPr>
          <a:xfrm>
            <a:off x="3027344" y="2590661"/>
            <a:ext cx="2011680" cy="497840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Zahnutá šipka nahoru 25">
            <a:extLst>
              <a:ext uri="{FF2B5EF4-FFF2-40B4-BE49-F238E27FC236}">
                <a16:creationId xmlns:a16="http://schemas.microsoft.com/office/drawing/2014/main" id="{3D104656-0D3F-4BBA-A6F1-8B6D73AB64B5}"/>
              </a:ext>
            </a:extLst>
          </p:cNvPr>
          <p:cNvSpPr/>
          <p:nvPr/>
        </p:nvSpPr>
        <p:spPr>
          <a:xfrm>
            <a:off x="5097954" y="2590661"/>
            <a:ext cx="2011680" cy="497840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Zahnutá šipka nahoru 25">
            <a:extLst>
              <a:ext uri="{FF2B5EF4-FFF2-40B4-BE49-F238E27FC236}">
                <a16:creationId xmlns:a16="http://schemas.microsoft.com/office/drawing/2014/main" id="{5119DEE8-1E38-4EB8-8F5A-DEB07565A565}"/>
              </a:ext>
            </a:extLst>
          </p:cNvPr>
          <p:cNvSpPr/>
          <p:nvPr/>
        </p:nvSpPr>
        <p:spPr>
          <a:xfrm>
            <a:off x="7150812" y="2590661"/>
            <a:ext cx="2011680" cy="497840"/>
          </a:xfrm>
          <a:prstGeom prst="curvedUp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Zahnutá šipka nahoru 25">
            <a:extLst>
              <a:ext uri="{FF2B5EF4-FFF2-40B4-BE49-F238E27FC236}">
                <a16:creationId xmlns:a16="http://schemas.microsoft.com/office/drawing/2014/main" id="{94EE29A2-AC9E-4574-9402-6123547A971C}"/>
              </a:ext>
            </a:extLst>
          </p:cNvPr>
          <p:cNvSpPr/>
          <p:nvPr/>
        </p:nvSpPr>
        <p:spPr>
          <a:xfrm>
            <a:off x="9184033" y="2590748"/>
            <a:ext cx="2011680" cy="497840"/>
          </a:xfrm>
          <a:prstGeom prst="curvedUp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Zahnutá šipka nahoru 25">
            <a:extLst>
              <a:ext uri="{FF2B5EF4-FFF2-40B4-BE49-F238E27FC236}">
                <a16:creationId xmlns:a16="http://schemas.microsoft.com/office/drawing/2014/main" id="{966FB02D-D758-4358-8FE6-2AB07D6D6587}"/>
              </a:ext>
            </a:extLst>
          </p:cNvPr>
          <p:cNvSpPr/>
          <p:nvPr/>
        </p:nvSpPr>
        <p:spPr>
          <a:xfrm>
            <a:off x="920076" y="2590661"/>
            <a:ext cx="2011680" cy="497840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7B521542-8F14-4B12-9C58-E574B1CE2ECE}"/>
              </a:ext>
            </a:extLst>
          </p:cNvPr>
          <p:cNvSpPr txBox="1"/>
          <p:nvPr/>
        </p:nvSpPr>
        <p:spPr>
          <a:xfrm>
            <a:off x="1641838" y="2501035"/>
            <a:ext cx="836689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EE747F4C-AAE5-4DB7-B498-D527A986CF89}"/>
              </a:ext>
            </a:extLst>
          </p:cNvPr>
          <p:cNvSpPr txBox="1"/>
          <p:nvPr/>
        </p:nvSpPr>
        <p:spPr>
          <a:xfrm>
            <a:off x="199867" y="1557599"/>
            <a:ext cx="1962823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Průměrný záchyt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31. 12.–6. 1.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D522DB72-1814-41C9-825C-7F093F8FA9B9}"/>
              </a:ext>
            </a:extLst>
          </p:cNvPr>
          <p:cNvSpPr txBox="1"/>
          <p:nvPr/>
        </p:nvSpPr>
        <p:spPr>
          <a:xfrm>
            <a:off x="2251467" y="1557599"/>
            <a:ext cx="186798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Průměrný záchyt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 1.–13. 1.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FB2351A4-593D-4361-AA80-CC22F082EF99}"/>
              </a:ext>
            </a:extLst>
          </p:cNvPr>
          <p:cNvSpPr txBox="1"/>
          <p:nvPr/>
        </p:nvSpPr>
        <p:spPr>
          <a:xfrm>
            <a:off x="4218591" y="1551340"/>
            <a:ext cx="186798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Průměrný záchyt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14. 1.–20. 1.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8E1D9693-25B5-4864-827E-950174FB0261}"/>
              </a:ext>
            </a:extLst>
          </p:cNvPr>
          <p:cNvSpPr txBox="1"/>
          <p:nvPr/>
        </p:nvSpPr>
        <p:spPr>
          <a:xfrm>
            <a:off x="6182728" y="1551340"/>
            <a:ext cx="186798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Průměrný záchyt</a:t>
            </a:r>
          </a:p>
          <a:p>
            <a:pPr algn="ctr">
              <a:defRPr/>
            </a:pP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1.–27. 1.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764B0158-0B01-46AA-B48E-5697D723C6A1}"/>
              </a:ext>
            </a:extLst>
          </p:cNvPr>
          <p:cNvSpPr txBox="1"/>
          <p:nvPr/>
        </p:nvSpPr>
        <p:spPr>
          <a:xfrm>
            <a:off x="8163085" y="1550931"/>
            <a:ext cx="186798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Průměrný záchyt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1.–</a:t>
            </a: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2.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9AFC1D1A-B75C-4374-8474-BA5F067D60FC}"/>
              </a:ext>
            </a:extLst>
          </p:cNvPr>
          <p:cNvSpPr txBox="1"/>
          <p:nvPr/>
        </p:nvSpPr>
        <p:spPr>
          <a:xfrm>
            <a:off x="10127222" y="1563256"/>
            <a:ext cx="186798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Průměrný záchyt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lang="cs-CZ" sz="16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.–10. 2.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8" name="Tabulka 4">
            <a:extLst>
              <a:ext uri="{FF2B5EF4-FFF2-40B4-BE49-F238E27FC236}">
                <a16:creationId xmlns:a16="http://schemas.microsoft.com/office/drawing/2014/main" id="{E1DD8FDC-AADD-498B-AD88-1814130AA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75142"/>
              </p:ext>
            </p:extLst>
          </p:nvPr>
        </p:nvGraphicFramePr>
        <p:xfrm>
          <a:off x="197532" y="2148633"/>
          <a:ext cx="1188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326191376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7542856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76406367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54498984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38073876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435925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10 872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10 259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7 249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6 754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6 955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7 350 případů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859167"/>
                  </a:ext>
                </a:extLst>
              </a:tr>
            </a:tbl>
          </a:graphicData>
        </a:graphic>
      </p:graphicFrame>
      <p:graphicFrame>
        <p:nvGraphicFramePr>
          <p:cNvPr id="79" name="Tabulka 6">
            <a:extLst>
              <a:ext uri="{FF2B5EF4-FFF2-40B4-BE49-F238E27FC236}">
                <a16:creationId xmlns:a16="http://schemas.microsoft.com/office/drawing/2014/main" id="{0C288DFB-DB49-492A-88AF-6E8622CCD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65748"/>
              </p:ext>
            </p:extLst>
          </p:nvPr>
        </p:nvGraphicFramePr>
        <p:xfrm>
          <a:off x="1338045" y="2483424"/>
          <a:ext cx="94818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42561082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9467333"/>
                    </a:ext>
                  </a:extLst>
                </a:gridCol>
                <a:gridCol w="1394394">
                  <a:extLst>
                    <a:ext uri="{9D8B030D-6E8A-4147-A177-3AD203B41FA5}">
                      <a16:colId xmlns:a16="http://schemas.microsoft.com/office/drawing/2014/main" val="24360493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90204682"/>
                    </a:ext>
                  </a:extLst>
                </a:gridCol>
                <a:gridCol w="1411809">
                  <a:extLst>
                    <a:ext uri="{9D8B030D-6E8A-4147-A177-3AD203B41FA5}">
                      <a16:colId xmlns:a16="http://schemas.microsoft.com/office/drawing/2014/main" val="326927315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376497500"/>
                    </a:ext>
                  </a:extLst>
                </a:gridCol>
                <a:gridCol w="1411809">
                  <a:extLst>
                    <a:ext uri="{9D8B030D-6E8A-4147-A177-3AD203B41FA5}">
                      <a16:colId xmlns:a16="http://schemas.microsoft.com/office/drawing/2014/main" val="15565119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116966130"/>
                    </a:ext>
                  </a:extLst>
                </a:gridCol>
                <a:gridCol w="1411809">
                  <a:extLst>
                    <a:ext uri="{9D8B030D-6E8A-4147-A177-3AD203B41FA5}">
                      <a16:colId xmlns:a16="http://schemas.microsoft.com/office/drawing/2014/main" val="1913619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-5,6 %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-29,3 %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-6,8 %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+3,0 %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+5,7 %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114"/>
                  </a:ext>
                </a:extLst>
              </a:tr>
            </a:tbl>
          </a:graphicData>
        </a:graphic>
      </p:graphicFrame>
      <p:sp>
        <p:nvSpPr>
          <p:cNvPr id="80" name="Šipka doprava 58">
            <a:extLst>
              <a:ext uri="{FF2B5EF4-FFF2-40B4-BE49-F238E27FC236}">
                <a16:creationId xmlns:a16="http://schemas.microsoft.com/office/drawing/2014/main" id="{1EB91550-BE39-4068-9AA2-464822A320B7}"/>
              </a:ext>
            </a:extLst>
          </p:cNvPr>
          <p:cNvSpPr/>
          <p:nvPr/>
        </p:nvSpPr>
        <p:spPr>
          <a:xfrm flipV="1">
            <a:off x="10189873" y="4250278"/>
            <a:ext cx="1003729" cy="12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11182409" y="3158787"/>
            <a:ext cx="81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endParaRPr lang="en-US" sz="6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48" y="286328"/>
            <a:ext cx="11344275" cy="2689132"/>
          </a:xfrm>
        </p:spPr>
        <p:txBody>
          <a:bodyPr>
            <a:normAutofit/>
          </a:bodyPr>
          <a:lstStyle/>
          <a:p>
            <a:r>
              <a:rPr lang="cs-CZ" sz="5400" b="1" dirty="0"/>
              <a:t>Na takto rizikový vývoj nemá český nemocniční segment dostatečné kapacity JIP. </a:t>
            </a:r>
            <a:endParaRPr lang="cs-CZ" sz="39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2402" y="3454708"/>
            <a:ext cx="11619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není otázka HW (kapacita lůžek i přístrojů je plošně dostatečná), ale personálu. Funkční lůžko na intenzivní péči vyžaduje vysoce erudovaný personál.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 tyto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kapacity jsou v řadě regionů již nyní na svém limitu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5343966" y="2713857"/>
            <a:ext cx="1246909" cy="52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Šipka dolů 9"/>
          <p:cNvSpPr/>
          <p:nvPr/>
        </p:nvSpPr>
        <p:spPr>
          <a:xfrm>
            <a:off x="5343966" y="6063388"/>
            <a:ext cx="1246909" cy="52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747" y="2160824"/>
            <a:ext cx="116193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9 regionech je funkční kapacita ARO+JIP na hraně vyčerpání nebo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 10% původně dostupné kapacity =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nemá prostor pro jakékoli zásadní navýšení péče. Prudký růst epidemie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přitom mohl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3 – 6 týdnů zvýšit potřebu péče až o 40%.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3200" b="1" baseline="0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Kapacity péče jsou sledovány v reálném čase funkčním dispečinkem lůžkové péče – nejde tedy o virtuální model, ale o naprosto věrohodně ověřená data z praxe.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5159237" y="1485422"/>
            <a:ext cx="1246909" cy="52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Šipka dolů 9"/>
          <p:cNvSpPr/>
          <p:nvPr/>
        </p:nvSpPr>
        <p:spPr>
          <a:xfrm>
            <a:off x="5343966" y="6192697"/>
            <a:ext cx="1246909" cy="52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044" y="291622"/>
            <a:ext cx="11344275" cy="2689132"/>
          </a:xfrm>
        </p:spPr>
        <p:txBody>
          <a:bodyPr>
            <a:normAutofit/>
          </a:bodyPr>
          <a:lstStyle/>
          <a:p>
            <a:r>
              <a:rPr lang="cs-CZ" sz="3600" b="1" dirty="0"/>
              <a:t>Situaci a tlak na nemocnice zhoršuje i sezóna: měsíc únor vykazuje dlouhodobě nejvyšší nemocnost i mimo COVID </a:t>
            </a:r>
          </a:p>
        </p:txBody>
      </p:sp>
    </p:spTree>
    <p:extLst>
      <p:ext uri="{BB962C8B-B14F-4D97-AF65-F5344CB8AC3E}">
        <p14:creationId xmlns:p14="http://schemas.microsoft.com/office/powerpoint/2010/main" val="41400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818" y="1"/>
            <a:ext cx="11038993" cy="896492"/>
          </a:xfrm>
        </p:spPr>
        <p:txBody>
          <a:bodyPr/>
          <a:lstStyle/>
          <a:p>
            <a:r>
              <a:rPr lang="cs-CZ" sz="2800" dirty="0"/>
              <a:t>Národní dispečink lůžkové péče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50828" y="2433336"/>
            <a:ext cx="22527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Obsazená akutní lůžka pro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 11.2.2021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16:01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1 070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32818" y="1014149"/>
          <a:ext cx="4407234" cy="268580"/>
        </p:xfrm>
        <a:graphic>
          <a:graphicData uri="http://schemas.openxmlformats.org/drawingml/2006/table">
            <a:tbl>
              <a:tblPr/>
              <a:tblGrid>
                <a:gridCol w="1215789">
                  <a:extLst>
                    <a:ext uri="{9D8B030D-6E8A-4147-A177-3AD203B41FA5}">
                      <a16:colId xmlns:a16="http://schemas.microsoft.com/office/drawing/2014/main" val="859887775"/>
                    </a:ext>
                  </a:extLst>
                </a:gridCol>
                <a:gridCol w="1215789">
                  <a:extLst>
                    <a:ext uri="{9D8B030D-6E8A-4147-A177-3AD203B41FA5}">
                      <a16:colId xmlns:a16="http://schemas.microsoft.com/office/drawing/2014/main" val="2333478269"/>
                    </a:ext>
                  </a:extLst>
                </a:gridCol>
                <a:gridCol w="987828">
                  <a:extLst>
                    <a:ext uri="{9D8B030D-6E8A-4147-A177-3AD203B41FA5}">
                      <a16:colId xmlns:a16="http://schemas.microsoft.com/office/drawing/2014/main" val="1371890513"/>
                    </a:ext>
                  </a:extLst>
                </a:gridCol>
                <a:gridCol w="987828">
                  <a:extLst>
                    <a:ext uri="{9D8B030D-6E8A-4147-A177-3AD203B41FA5}">
                      <a16:colId xmlns:a16="http://schemas.microsoft.com/office/drawing/2014/main" val="695010775"/>
                    </a:ext>
                  </a:extLst>
                </a:gridCol>
              </a:tblGrid>
              <a:tr h="268580">
                <a:tc>
                  <a:txBody>
                    <a:bodyPr/>
                    <a:lstStyle/>
                    <a:p>
                      <a:pPr algn="l" fontAlgn="t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57252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32817" y="1014152"/>
          <a:ext cx="9418012" cy="5278582"/>
        </p:xfrm>
        <a:graphic>
          <a:graphicData uri="http://schemas.openxmlformats.org/drawingml/2006/table">
            <a:tbl>
              <a:tblPr/>
              <a:tblGrid>
                <a:gridCol w="2018908">
                  <a:extLst>
                    <a:ext uri="{9D8B030D-6E8A-4147-A177-3AD203B41FA5}">
                      <a16:colId xmlns:a16="http://schemas.microsoft.com/office/drawing/2014/main" val="2999107035"/>
                    </a:ext>
                  </a:extLst>
                </a:gridCol>
                <a:gridCol w="1281846">
                  <a:extLst>
                    <a:ext uri="{9D8B030D-6E8A-4147-A177-3AD203B41FA5}">
                      <a16:colId xmlns:a16="http://schemas.microsoft.com/office/drawing/2014/main" val="2195688905"/>
                    </a:ext>
                  </a:extLst>
                </a:gridCol>
                <a:gridCol w="1185708">
                  <a:extLst>
                    <a:ext uri="{9D8B030D-6E8A-4147-A177-3AD203B41FA5}">
                      <a16:colId xmlns:a16="http://schemas.microsoft.com/office/drawing/2014/main" val="4026508433"/>
                    </a:ext>
                  </a:extLst>
                </a:gridCol>
                <a:gridCol w="1139420">
                  <a:extLst>
                    <a:ext uri="{9D8B030D-6E8A-4147-A177-3AD203B41FA5}">
                      <a16:colId xmlns:a16="http://schemas.microsoft.com/office/drawing/2014/main" val="1599718302"/>
                    </a:ext>
                  </a:extLst>
                </a:gridCol>
                <a:gridCol w="1367303">
                  <a:extLst>
                    <a:ext uri="{9D8B030D-6E8A-4147-A177-3AD203B41FA5}">
                      <a16:colId xmlns:a16="http://schemas.microsoft.com/office/drawing/2014/main" val="2314433098"/>
                    </a:ext>
                  </a:extLst>
                </a:gridCol>
                <a:gridCol w="1367303">
                  <a:extLst>
                    <a:ext uri="{9D8B030D-6E8A-4147-A177-3AD203B41FA5}">
                      <a16:colId xmlns:a16="http://schemas.microsoft.com/office/drawing/2014/main" val="2906855927"/>
                    </a:ext>
                  </a:extLst>
                </a:gridCol>
                <a:gridCol w="1057524">
                  <a:extLst>
                    <a:ext uri="{9D8B030D-6E8A-4147-A177-3AD203B41FA5}">
                      <a16:colId xmlns:a16="http://schemas.microsoft.com/office/drawing/2014/main" val="4084368696"/>
                    </a:ext>
                  </a:extLst>
                </a:gridCol>
              </a:tblGrid>
              <a:tr h="23026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Přehled kapacit akutních lůžek (ARO + JIP) v ČR k 12.2. 2021, 5:30 h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388308"/>
                  </a:ext>
                </a:extLst>
              </a:tr>
              <a:tr h="193017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46722"/>
                  </a:ext>
                </a:extLst>
              </a:tr>
              <a:tr h="2302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Akutní lůžka (ARO + JIP + počet plicních ventilátorů)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058284"/>
                  </a:ext>
                </a:extLst>
              </a:tr>
              <a:tr h="4605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 lůžek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 Covid+ z volných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Plicních ventilátorů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Reprofilizovaná kap. plán.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Rep. kap. skutečná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17290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 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1 098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732909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46735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16353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267471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15332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45686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75156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70223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19881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47853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4996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14192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61648"/>
                  </a:ext>
                </a:extLst>
              </a:tr>
              <a:tr h="2138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954328"/>
                  </a:ext>
                </a:extLst>
              </a:tr>
              <a:tr h="2384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kapacity ČR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4 705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2 518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47830"/>
                  </a:ext>
                </a:extLst>
              </a:tr>
              <a:tr h="197366"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Zdroj: Online databáze NDLP UZIS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34027"/>
                  </a:ext>
                </a:extLst>
              </a:tr>
              <a:tr h="193017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34838"/>
                  </a:ext>
                </a:extLst>
              </a:tr>
              <a:tr h="37781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Legenda:  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100 - 50,1 %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50 - 30,1 %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30 - 20,1 %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20 - 10,1 %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10 - 0 %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volných kapacit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552996"/>
                  </a:ext>
                </a:extLst>
              </a:tr>
              <a:tr h="271377">
                <a:tc gridSpan="3"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Nemocnice s aktualizací starší 48 hod.: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854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06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598686" y="130021"/>
            <a:ext cx="10786382" cy="44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Predikce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celkového počtu hospitalizací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aktuální počet léčených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EC32A99-42BE-4940-9598-96DD1BD4CA66}"/>
              </a:ext>
            </a:extLst>
          </p:cNvPr>
          <p:cNvSpPr txBox="1"/>
          <p:nvPr/>
        </p:nvSpPr>
        <p:spPr>
          <a:xfrm>
            <a:off x="199177" y="576738"/>
            <a:ext cx="1171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Pokud by zátěž nemocnic začala stoupat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v návaznosti na šíření epidemie při R &gt; 1,2, pak </a:t>
            </a:r>
            <a:r>
              <a:rPr lang="cs-CZ" sz="2400" b="1" noProof="0" dirty="0">
                <a:solidFill>
                  <a:srgbClr val="C00000"/>
                </a:solidFill>
                <a:latin typeface="Calibri" panose="020F0502020204030204"/>
              </a:rPr>
              <a:t>je nutné kalkulovat s rizikem denního nárůstu +200 až + 300 pacientů na lůžku. 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5A11BCFC-49AD-487D-BBB2-8BDDECE7C06F}"/>
              </a:ext>
            </a:extLst>
          </p:cNvPr>
          <p:cNvSpPr txBox="1"/>
          <p:nvPr/>
        </p:nvSpPr>
        <p:spPr>
          <a:xfrm rot="16200000">
            <a:off x="-1030838" y="3922976"/>
            <a:ext cx="282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Predikovaný počet pacientů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12692B39-C931-480B-AAC6-9CB57CEA1467}"/>
              </a:ext>
            </a:extLst>
          </p:cNvPr>
          <p:cNvGrpSpPr/>
          <p:nvPr/>
        </p:nvGrpSpPr>
        <p:grpSpPr>
          <a:xfrm>
            <a:off x="9973623" y="4262515"/>
            <a:ext cx="2089067" cy="1384995"/>
            <a:chOff x="10370994" y="3564066"/>
            <a:chExt cx="2089067" cy="1384995"/>
          </a:xfrm>
        </p:grpSpPr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2454D114-F782-4D2C-BB01-C2E42F6B9484}"/>
                </a:ext>
              </a:extLst>
            </p:cNvPr>
            <p:cNvCxnSpPr>
              <a:cxnSpLocks/>
            </p:cNvCxnSpPr>
            <p:nvPr/>
          </p:nvCxnSpPr>
          <p:spPr>
            <a:xfrm>
              <a:off x="10370994" y="4128610"/>
              <a:ext cx="360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DC7669EB-74B0-412E-B2B9-981C6CC65CE6}"/>
                </a:ext>
              </a:extLst>
            </p:cNvPr>
            <p:cNvCxnSpPr>
              <a:cxnSpLocks/>
            </p:cNvCxnSpPr>
            <p:nvPr/>
          </p:nvCxnSpPr>
          <p:spPr>
            <a:xfrm>
              <a:off x="10370994" y="4338576"/>
              <a:ext cx="360000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AE007508-4FB8-48FD-BC20-829D6622B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370994" y="4548542"/>
              <a:ext cx="360000" cy="0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78C9EE9B-BB9A-4EB7-910D-6C7166840153}"/>
                </a:ext>
              </a:extLst>
            </p:cNvPr>
            <p:cNvCxnSpPr>
              <a:cxnSpLocks/>
            </p:cNvCxnSpPr>
            <p:nvPr/>
          </p:nvCxnSpPr>
          <p:spPr>
            <a:xfrm>
              <a:off x="10370994" y="4758507"/>
              <a:ext cx="360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50D052B9-D8A2-4F4B-A283-83A36D23FBDB}"/>
                </a:ext>
              </a:extLst>
            </p:cNvPr>
            <p:cNvSpPr/>
            <p:nvPr/>
          </p:nvSpPr>
          <p:spPr>
            <a:xfrm>
              <a:off x="10370995" y="3657601"/>
              <a:ext cx="360000" cy="13062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61899C09-7F15-4104-8B40-1AB1BBB34D6B}"/>
                </a:ext>
              </a:extLst>
            </p:cNvPr>
            <p:cNvSpPr txBox="1"/>
            <p:nvPr/>
          </p:nvSpPr>
          <p:spPr>
            <a:xfrm>
              <a:off x="10730994" y="3564066"/>
              <a:ext cx="17290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Reálné počty</a:t>
              </a:r>
            </a:p>
            <a:p>
              <a:r>
                <a:rPr lang="cs-CZ" sz="1400" dirty="0"/>
                <a:t>Růst s dynamikou 1,4</a:t>
              </a:r>
            </a:p>
            <a:p>
              <a:r>
                <a:rPr lang="cs-CZ" sz="1400" dirty="0"/>
                <a:t>Růst s dynamikou 1,2</a:t>
              </a:r>
            </a:p>
            <a:p>
              <a:r>
                <a:rPr lang="cs-CZ" sz="1400" dirty="0"/>
                <a:t>Růst s dynamikou 1,1</a:t>
              </a:r>
            </a:p>
            <a:p>
              <a:r>
                <a:rPr lang="cs-CZ" sz="1400" dirty="0"/>
                <a:t>Stagnace epidemie</a:t>
              </a:r>
            </a:p>
            <a:p>
              <a:r>
                <a:rPr lang="cs-CZ" sz="1400" dirty="0"/>
                <a:t>Optimistický scénář</a:t>
              </a:r>
            </a:p>
          </p:txBody>
        </p:sp>
      </p:grpSp>
      <p:sp>
        <p:nvSpPr>
          <p:cNvPr id="4" name="Šipka dolů 3"/>
          <p:cNvSpPr/>
          <p:nvPr/>
        </p:nvSpPr>
        <p:spPr>
          <a:xfrm rot="5400000">
            <a:off x="1242440" y="3062494"/>
            <a:ext cx="429927" cy="2463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ovéPole 41"/>
          <p:cNvSpPr txBox="1"/>
          <p:nvPr/>
        </p:nvSpPr>
        <p:spPr>
          <a:xfrm>
            <a:off x="1663706" y="3016379"/>
            <a:ext cx="447847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Reálné riziko &gt; 12 000 hospitalizací do 2 – 3 týdnů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7" name="Chart 11">
            <a:extLst>
              <a:ext uri="{FF2B5EF4-FFF2-40B4-BE49-F238E27FC236}">
                <a16:creationId xmlns:a16="http://schemas.microsoft.com/office/drawing/2014/main" id="{4463C038-2E0B-4471-8CC9-189F01B7C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873864"/>
              </p:ext>
            </p:extLst>
          </p:nvPr>
        </p:nvGraphicFramePr>
        <p:xfrm>
          <a:off x="576835" y="1606882"/>
          <a:ext cx="9413453" cy="500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se šipkou 2"/>
          <p:cNvCxnSpPr/>
          <p:nvPr/>
        </p:nvCxnSpPr>
        <p:spPr>
          <a:xfrm flipH="1" flipV="1">
            <a:off x="1228437" y="3759200"/>
            <a:ext cx="8488218" cy="27709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 flipV="1">
            <a:off x="1223819" y="2387599"/>
            <a:ext cx="8488218" cy="27709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170238" y="1316713"/>
            <a:ext cx="460612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+200 x 20 dnů = + 4 000 hospitalizovaných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+300 x 20 dnů = + 6 000 hospitalizovaných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2454D114-F782-4D2C-BB01-C2E42F6B9484}"/>
              </a:ext>
            </a:extLst>
          </p:cNvPr>
          <p:cNvCxnSpPr>
            <a:cxnSpLocks/>
          </p:cNvCxnSpPr>
          <p:nvPr/>
        </p:nvCxnSpPr>
        <p:spPr>
          <a:xfrm>
            <a:off x="9973623" y="4637714"/>
            <a:ext cx="3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67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aoblený obdélník 34"/>
          <p:cNvSpPr/>
          <p:nvPr/>
        </p:nvSpPr>
        <p:spPr>
          <a:xfrm>
            <a:off x="636415" y="136886"/>
            <a:ext cx="10786382" cy="3806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Predikce počtu pacientů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vyžadujících intenzivní péči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aktuální počet případů 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EC32A99-42BE-4940-9598-96DD1BD4CA66}"/>
              </a:ext>
            </a:extLst>
          </p:cNvPr>
          <p:cNvSpPr txBox="1"/>
          <p:nvPr/>
        </p:nvSpPr>
        <p:spPr>
          <a:xfrm>
            <a:off x="199177" y="576738"/>
            <a:ext cx="1171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Pokud by zátěž nemocnic začala stoupat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v návaznosti na šíření epidemie při R &gt; 1,2, pak </a:t>
            </a:r>
            <a:r>
              <a:rPr lang="cs-CZ" sz="2400" b="1" noProof="0" dirty="0">
                <a:solidFill>
                  <a:srgbClr val="C00000"/>
                </a:solidFill>
                <a:latin typeface="Calibri" panose="020F0502020204030204"/>
              </a:rPr>
              <a:t>je nutné kalkulovat s rizikem denního nárůstu +50 až + 70 pacientů na lůžku. 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4231A2FA-B47D-4C3D-8DDD-0F1ACD6C8396}"/>
              </a:ext>
            </a:extLst>
          </p:cNvPr>
          <p:cNvSpPr txBox="1"/>
          <p:nvPr/>
        </p:nvSpPr>
        <p:spPr>
          <a:xfrm rot="16200000">
            <a:off x="-1888397" y="3884498"/>
            <a:ext cx="442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Počet pacientů vyžadujících intenzivní péči</a:t>
            </a:r>
          </a:p>
        </p:txBody>
      </p:sp>
      <p:sp>
        <p:nvSpPr>
          <p:cNvPr id="48" name="Šipka dolů 47"/>
          <p:cNvSpPr/>
          <p:nvPr/>
        </p:nvSpPr>
        <p:spPr>
          <a:xfrm rot="5400000">
            <a:off x="1039240" y="3127151"/>
            <a:ext cx="429927" cy="2463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ovéPole 48"/>
          <p:cNvSpPr txBox="1"/>
          <p:nvPr/>
        </p:nvSpPr>
        <p:spPr>
          <a:xfrm>
            <a:off x="1487274" y="3076102"/>
            <a:ext cx="372728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Reálné riziko &gt; 1</a:t>
            </a:r>
            <a:r>
              <a:rPr kumimoji="0" lang="cs-CZ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hospitalizací na JIP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179475" y="1407735"/>
            <a:ext cx="460612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+50 x 20 dnů = + 1 000 hospitalizovaných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+70 x 20 dnů = + 1 400 hospitalizovaných 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Chart 11">
            <a:extLst>
              <a:ext uri="{FF2B5EF4-FFF2-40B4-BE49-F238E27FC236}">
                <a16:creationId xmlns:a16="http://schemas.microsoft.com/office/drawing/2014/main" id="{695E07C9-5FBC-4912-A0AE-C5221AFDD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410006"/>
              </p:ext>
            </p:extLst>
          </p:nvPr>
        </p:nvGraphicFramePr>
        <p:xfrm>
          <a:off x="507834" y="1661287"/>
          <a:ext cx="9413453" cy="500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Přímá spojnice se šipkou 22"/>
          <p:cNvCxnSpPr/>
          <p:nvPr/>
        </p:nvCxnSpPr>
        <p:spPr>
          <a:xfrm flipH="1" flipV="1">
            <a:off x="1071418" y="3685309"/>
            <a:ext cx="8488218" cy="27709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1066800" y="2341416"/>
            <a:ext cx="8488218" cy="27709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12692B39-C931-480B-AAC6-9CB57CEA1467}"/>
              </a:ext>
            </a:extLst>
          </p:cNvPr>
          <p:cNvGrpSpPr/>
          <p:nvPr/>
        </p:nvGrpSpPr>
        <p:grpSpPr>
          <a:xfrm>
            <a:off x="9973623" y="4262515"/>
            <a:ext cx="2089067" cy="1384995"/>
            <a:chOff x="10370994" y="3564066"/>
            <a:chExt cx="2089067" cy="1384995"/>
          </a:xfrm>
        </p:grpSpPr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2454D114-F782-4D2C-BB01-C2E42F6B9484}"/>
                </a:ext>
              </a:extLst>
            </p:cNvPr>
            <p:cNvCxnSpPr>
              <a:cxnSpLocks/>
            </p:cNvCxnSpPr>
            <p:nvPr/>
          </p:nvCxnSpPr>
          <p:spPr>
            <a:xfrm>
              <a:off x="10370994" y="4128610"/>
              <a:ext cx="360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C7669EB-74B0-412E-B2B9-981C6CC65CE6}"/>
                </a:ext>
              </a:extLst>
            </p:cNvPr>
            <p:cNvCxnSpPr>
              <a:cxnSpLocks/>
            </p:cNvCxnSpPr>
            <p:nvPr/>
          </p:nvCxnSpPr>
          <p:spPr>
            <a:xfrm>
              <a:off x="10370994" y="4338576"/>
              <a:ext cx="360000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AE007508-4FB8-48FD-BC20-829D6622B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370994" y="4548542"/>
              <a:ext cx="360000" cy="0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78C9EE9B-BB9A-4EB7-910D-6C7166840153}"/>
                </a:ext>
              </a:extLst>
            </p:cNvPr>
            <p:cNvCxnSpPr>
              <a:cxnSpLocks/>
            </p:cNvCxnSpPr>
            <p:nvPr/>
          </p:nvCxnSpPr>
          <p:spPr>
            <a:xfrm>
              <a:off x="10370994" y="4758507"/>
              <a:ext cx="360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50D052B9-D8A2-4F4B-A283-83A36D23FBDB}"/>
                </a:ext>
              </a:extLst>
            </p:cNvPr>
            <p:cNvSpPr/>
            <p:nvPr/>
          </p:nvSpPr>
          <p:spPr>
            <a:xfrm>
              <a:off x="10370995" y="3657601"/>
              <a:ext cx="360000" cy="13062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61899C09-7F15-4104-8B40-1AB1BBB34D6B}"/>
                </a:ext>
              </a:extLst>
            </p:cNvPr>
            <p:cNvSpPr txBox="1"/>
            <p:nvPr/>
          </p:nvSpPr>
          <p:spPr>
            <a:xfrm>
              <a:off x="10730994" y="3564066"/>
              <a:ext cx="17290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Reálné počty</a:t>
              </a:r>
            </a:p>
            <a:p>
              <a:r>
                <a:rPr lang="cs-CZ" sz="1400" dirty="0"/>
                <a:t>Růst s dynamikou 1,4</a:t>
              </a:r>
            </a:p>
            <a:p>
              <a:r>
                <a:rPr lang="cs-CZ" sz="1400" dirty="0"/>
                <a:t>Růst s dynamikou 1,2</a:t>
              </a:r>
            </a:p>
            <a:p>
              <a:r>
                <a:rPr lang="cs-CZ" sz="1400" dirty="0"/>
                <a:t>Růst s dynamikou 1,1</a:t>
              </a:r>
            </a:p>
            <a:p>
              <a:r>
                <a:rPr lang="cs-CZ" sz="1400" dirty="0"/>
                <a:t>Stagnace epidemie</a:t>
              </a:r>
            </a:p>
            <a:p>
              <a:r>
                <a:rPr lang="cs-CZ" sz="1400" dirty="0"/>
                <a:t>Optimistický scénář</a:t>
              </a:r>
            </a:p>
          </p:txBody>
        </p:sp>
      </p:grp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454D114-F782-4D2C-BB01-C2E42F6B9484}"/>
              </a:ext>
            </a:extLst>
          </p:cNvPr>
          <p:cNvCxnSpPr>
            <a:cxnSpLocks/>
          </p:cNvCxnSpPr>
          <p:nvPr/>
        </p:nvCxnSpPr>
        <p:spPr>
          <a:xfrm>
            <a:off x="9973623" y="4637714"/>
            <a:ext cx="3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787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48" y="286328"/>
            <a:ext cx="11344275" cy="2689132"/>
          </a:xfrm>
        </p:spPr>
        <p:txBody>
          <a:bodyPr>
            <a:normAutofit/>
          </a:bodyPr>
          <a:lstStyle/>
          <a:p>
            <a:r>
              <a:rPr lang="cs-CZ" sz="5400" b="1" dirty="0"/>
              <a:t>Důsledek nekontrolované eskalace růstu epidemie při stávající naplněnosti nemocnic? </a:t>
            </a:r>
            <a:endParaRPr lang="cs-CZ" sz="39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4659" y="3683758"/>
            <a:ext cx="11619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9 regionů se během</a:t>
            </a:r>
            <a:r>
              <a:rPr kumimoji="0" lang="cs-CZ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– 6 týdnů vyčerpá veškeré funkční kapacity intenzivní péče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5380910" y="2713857"/>
            <a:ext cx="1246909" cy="52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5436330" y="5700113"/>
            <a:ext cx="1246909" cy="52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15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818" y="1"/>
            <a:ext cx="11038993" cy="896492"/>
          </a:xfrm>
        </p:spPr>
        <p:txBody>
          <a:bodyPr/>
          <a:lstStyle/>
          <a:p>
            <a:r>
              <a:rPr lang="cs-CZ" sz="2800" dirty="0"/>
              <a:t>Národní dispečink lůžkové péče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32818" y="1014149"/>
          <a:ext cx="4407234" cy="268580"/>
        </p:xfrm>
        <a:graphic>
          <a:graphicData uri="http://schemas.openxmlformats.org/drawingml/2006/table">
            <a:tbl>
              <a:tblPr/>
              <a:tblGrid>
                <a:gridCol w="1215789">
                  <a:extLst>
                    <a:ext uri="{9D8B030D-6E8A-4147-A177-3AD203B41FA5}">
                      <a16:colId xmlns:a16="http://schemas.microsoft.com/office/drawing/2014/main" val="859887775"/>
                    </a:ext>
                  </a:extLst>
                </a:gridCol>
                <a:gridCol w="1215789">
                  <a:extLst>
                    <a:ext uri="{9D8B030D-6E8A-4147-A177-3AD203B41FA5}">
                      <a16:colId xmlns:a16="http://schemas.microsoft.com/office/drawing/2014/main" val="2333478269"/>
                    </a:ext>
                  </a:extLst>
                </a:gridCol>
                <a:gridCol w="987828">
                  <a:extLst>
                    <a:ext uri="{9D8B030D-6E8A-4147-A177-3AD203B41FA5}">
                      <a16:colId xmlns:a16="http://schemas.microsoft.com/office/drawing/2014/main" val="1371890513"/>
                    </a:ext>
                  </a:extLst>
                </a:gridCol>
                <a:gridCol w="987828">
                  <a:extLst>
                    <a:ext uri="{9D8B030D-6E8A-4147-A177-3AD203B41FA5}">
                      <a16:colId xmlns:a16="http://schemas.microsoft.com/office/drawing/2014/main" val="695010775"/>
                    </a:ext>
                  </a:extLst>
                </a:gridCol>
              </a:tblGrid>
              <a:tr h="268580">
                <a:tc>
                  <a:txBody>
                    <a:bodyPr/>
                    <a:lstStyle/>
                    <a:p>
                      <a:pPr algn="l" fontAlgn="t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57252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79117"/>
              </p:ext>
            </p:extLst>
          </p:nvPr>
        </p:nvGraphicFramePr>
        <p:xfrm>
          <a:off x="332817" y="1014152"/>
          <a:ext cx="9418012" cy="5278582"/>
        </p:xfrm>
        <a:graphic>
          <a:graphicData uri="http://schemas.openxmlformats.org/drawingml/2006/table">
            <a:tbl>
              <a:tblPr/>
              <a:tblGrid>
                <a:gridCol w="2018908">
                  <a:extLst>
                    <a:ext uri="{9D8B030D-6E8A-4147-A177-3AD203B41FA5}">
                      <a16:colId xmlns:a16="http://schemas.microsoft.com/office/drawing/2014/main" val="2999107035"/>
                    </a:ext>
                  </a:extLst>
                </a:gridCol>
                <a:gridCol w="1281846">
                  <a:extLst>
                    <a:ext uri="{9D8B030D-6E8A-4147-A177-3AD203B41FA5}">
                      <a16:colId xmlns:a16="http://schemas.microsoft.com/office/drawing/2014/main" val="2195688905"/>
                    </a:ext>
                  </a:extLst>
                </a:gridCol>
                <a:gridCol w="1185708">
                  <a:extLst>
                    <a:ext uri="{9D8B030D-6E8A-4147-A177-3AD203B41FA5}">
                      <a16:colId xmlns:a16="http://schemas.microsoft.com/office/drawing/2014/main" val="4026508433"/>
                    </a:ext>
                  </a:extLst>
                </a:gridCol>
                <a:gridCol w="1139420">
                  <a:extLst>
                    <a:ext uri="{9D8B030D-6E8A-4147-A177-3AD203B41FA5}">
                      <a16:colId xmlns:a16="http://schemas.microsoft.com/office/drawing/2014/main" val="1599718302"/>
                    </a:ext>
                  </a:extLst>
                </a:gridCol>
                <a:gridCol w="1367303">
                  <a:extLst>
                    <a:ext uri="{9D8B030D-6E8A-4147-A177-3AD203B41FA5}">
                      <a16:colId xmlns:a16="http://schemas.microsoft.com/office/drawing/2014/main" val="2314433098"/>
                    </a:ext>
                  </a:extLst>
                </a:gridCol>
                <a:gridCol w="1367303">
                  <a:extLst>
                    <a:ext uri="{9D8B030D-6E8A-4147-A177-3AD203B41FA5}">
                      <a16:colId xmlns:a16="http://schemas.microsoft.com/office/drawing/2014/main" val="2906855927"/>
                    </a:ext>
                  </a:extLst>
                </a:gridCol>
                <a:gridCol w="1057524">
                  <a:extLst>
                    <a:ext uri="{9D8B030D-6E8A-4147-A177-3AD203B41FA5}">
                      <a16:colId xmlns:a16="http://schemas.microsoft.com/office/drawing/2014/main" val="4084368696"/>
                    </a:ext>
                  </a:extLst>
                </a:gridCol>
              </a:tblGrid>
              <a:tr h="23026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Přehled kapacit akutních lůžek (ARO + JIP) v ČR k 12.2. 2021, 5:30 h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388308"/>
                  </a:ext>
                </a:extLst>
              </a:tr>
              <a:tr h="193017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46722"/>
                  </a:ext>
                </a:extLst>
              </a:tr>
              <a:tr h="2302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Akutní lůžka (ARO + JIP + počet plicních ventilátorů)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058284"/>
                  </a:ext>
                </a:extLst>
              </a:tr>
              <a:tr h="4605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 lůžek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17290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 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1 098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Potenciál k další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reprofilizaci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732909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9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46735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????????????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16353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267471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15332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45686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75156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70223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19881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??????????????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47853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Potenciál k další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reprofilizaci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4996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14192"/>
                  </a:ext>
                </a:extLst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61648"/>
                  </a:ext>
                </a:extLst>
              </a:tr>
              <a:tr h="2138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??????????????</a:t>
                      </a: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954328"/>
                  </a:ext>
                </a:extLst>
              </a:tr>
              <a:tr h="2384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kapacity ČR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4 705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47830"/>
                  </a:ext>
                </a:extLst>
              </a:tr>
              <a:tr h="197366"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Zdroj: Online databáze NDLP UZIS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34027"/>
                  </a:ext>
                </a:extLst>
              </a:tr>
              <a:tr h="193017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34838"/>
                  </a:ext>
                </a:extLst>
              </a:tr>
              <a:tr h="37781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Legenda:  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100 - 50,1 %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50 - 30,1 %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30 - 20,1 %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20 - 10,1 %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10 - 0 %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volných kapacit</a:t>
                      </a:r>
                    </a:p>
                  </a:txBody>
                  <a:tcPr marL="6782" marR="6782" marT="6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552996"/>
                  </a:ext>
                </a:extLst>
              </a:tr>
              <a:tr h="271377">
                <a:tc gridSpan="3"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Nemocnice s aktualizací starší 48 hod.: 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</a:t>
                      </a: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854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48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149" y="2277669"/>
            <a:ext cx="11759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DĚKUJI ZA POZORNOST </a:t>
            </a: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98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2440" y="184231"/>
            <a:ext cx="118009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Hlavní rizika současného</a:t>
            </a:r>
            <a:r>
              <a:rPr kumimoji="0" lang="cs-CZ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stavu</a:t>
            </a:r>
            <a:endParaRPr kumimoji="0" lang="cs-CZ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Šipka dolů 1"/>
          <p:cNvSpPr/>
          <p:nvPr/>
        </p:nvSpPr>
        <p:spPr>
          <a:xfrm rot="2872147">
            <a:off x="3496849" y="996590"/>
            <a:ext cx="432357" cy="835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Šipka dolů 4"/>
          <p:cNvSpPr/>
          <p:nvPr/>
        </p:nvSpPr>
        <p:spPr>
          <a:xfrm rot="19062922">
            <a:off x="7978927" y="1008535"/>
            <a:ext cx="432357" cy="835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34180" y="1979540"/>
            <a:ext cx="4120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Stále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silné komunitní</a:t>
            </a:r>
            <a:r>
              <a:rPr kumimoji="0" lang="cs-CZ" sz="2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šíření </a:t>
            </a:r>
            <a:r>
              <a:rPr kumimoji="0" lang="cs-CZ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nákazy </a:t>
            </a:r>
            <a:r>
              <a:rPr kumimoji="0" lang="cs-CZ" sz="2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 rizikem výskytu britské mutace viru 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83910" y="1938291"/>
            <a:ext cx="48694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Vysoká obsazenost nemocnic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–</a:t>
            </a:r>
            <a:r>
              <a:rPr kumimoji="0" lang="cs-CZ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 v některých regionech vysoce rizikový stav</a:t>
            </a:r>
            <a:endParaRPr kumimoji="0" lang="cs-CZ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5459168" y="1812527"/>
            <a:ext cx="768229" cy="2043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33220" y="3991823"/>
            <a:ext cx="9509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Nákaza velkého množství zranitelných pacientů (v pracovních dnech &gt; 1300)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5522547" y="5244323"/>
            <a:ext cx="768229" cy="5145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72972" y="5913673"/>
            <a:ext cx="1106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Stále vysoké riziko zátěže </a:t>
            </a:r>
            <a:r>
              <a:rPr lang="cs-CZ" sz="3600" b="1" dirty="0">
                <a:solidFill>
                  <a:srgbClr val="C00000"/>
                </a:solidFill>
                <a:latin typeface="Calibri" panose="020F0502020204030204"/>
              </a:rPr>
              <a:t>a překročení kapacit </a:t>
            </a:r>
            <a:r>
              <a:rPr lang="cs-CZ" sz="3200" b="1" dirty="0">
                <a:solidFill>
                  <a:srgbClr val="C00000"/>
                </a:solidFill>
              </a:rPr>
              <a:t>nemocnic </a:t>
            </a: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4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2440" y="184231"/>
            <a:ext cx="118009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Hlavní rizika současného</a:t>
            </a:r>
            <a:r>
              <a:rPr kumimoji="0" lang="cs-CZ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stavu</a:t>
            </a:r>
            <a:endParaRPr kumimoji="0" lang="cs-CZ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8215" y="1129796"/>
            <a:ext cx="10629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Potenciál šíření nakažlivější formy viru je velký, pokud dojde k masivnímu rozvolnění,</a:t>
            </a:r>
            <a:r>
              <a:rPr kumimoji="0" lang="cs-CZ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tak tomuto riziku „populace vyjde vstříc“ a urychlí ho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První signál hrozícího růstu epidemie dává mírně narůstající relativní pozitivita testů  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5369416" y="5338619"/>
            <a:ext cx="1551709" cy="122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73707-12E2-4D1E-AB03-FD25BE48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2"/>
            <a:ext cx="8006053" cy="576000"/>
          </a:xfrm>
        </p:spPr>
        <p:txBody>
          <a:bodyPr/>
          <a:lstStyle/>
          <a:p>
            <a:r>
              <a:rPr lang="cs-CZ" dirty="0">
                <a:latin typeface="+mj-lt"/>
              </a:rPr>
              <a:t>Podíl pozitivních testů: </a:t>
            </a:r>
            <a:r>
              <a:rPr lang="cs-CZ" dirty="0"/>
              <a:t>diagnostické indikace </a:t>
            </a:r>
            <a:endParaRPr lang="cs-CZ" dirty="0">
              <a:latin typeface="+mj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555464-C1F2-4124-821F-660B522ED9C8}"/>
              </a:ext>
            </a:extLst>
          </p:cNvPr>
          <p:cNvSpPr txBox="1"/>
          <p:nvPr/>
        </p:nvSpPr>
        <p:spPr>
          <a:xfrm rot="16200000">
            <a:off x="-978817" y="3904624"/>
            <a:ext cx="2752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Podíl pozitivních případů v ČR</a:t>
            </a: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DDCE47EF-31FF-4F5A-A8E9-CB9CFC669B69}"/>
              </a:ext>
            </a:extLst>
          </p:cNvPr>
          <p:cNvGraphicFramePr/>
          <p:nvPr/>
        </p:nvGraphicFramePr>
        <p:xfrm>
          <a:off x="671739" y="1459764"/>
          <a:ext cx="11010187" cy="528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89035A64-0D86-4F2C-896C-E1196488E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44234"/>
              </p:ext>
            </p:extLst>
          </p:nvPr>
        </p:nvGraphicFramePr>
        <p:xfrm>
          <a:off x="1690227" y="487323"/>
          <a:ext cx="3153360" cy="2124916"/>
        </p:xfrm>
        <a:graphic>
          <a:graphicData uri="http://schemas.openxmlformats.org/drawingml/2006/table">
            <a:tbl>
              <a:tblPr/>
              <a:tblGrid>
                <a:gridCol w="1683484">
                  <a:extLst>
                    <a:ext uri="{9D8B030D-6E8A-4147-A177-3AD203B41FA5}">
                      <a16:colId xmlns:a16="http://schemas.microsoft.com/office/drawing/2014/main" val="3546016253"/>
                    </a:ext>
                  </a:extLst>
                </a:gridCol>
                <a:gridCol w="1469876">
                  <a:extLst>
                    <a:ext uri="{9D8B030D-6E8A-4147-A177-3AD203B41FA5}">
                      <a16:colId xmlns:a16="http://schemas.microsoft.com/office/drawing/2014/main" val="1748583085"/>
                    </a:ext>
                  </a:extLst>
                </a:gridCol>
              </a:tblGrid>
              <a:tr h="262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Podíl pozitivních případů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95841"/>
                  </a:ext>
                </a:extLst>
              </a:tr>
              <a:tr h="2168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5.2.2021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809829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6.2.2021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72434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7.2.2021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266616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8.2.2021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60033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9.2.2021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693542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10.2.2021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93932"/>
                  </a:ext>
                </a:extLst>
              </a:tr>
              <a:tr h="20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11.2.2021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35245"/>
                  </a:ext>
                </a:extLst>
              </a:tr>
              <a:tr h="264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Průměrný podíl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posledních 7 dní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4996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432544" y="2429163"/>
            <a:ext cx="498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2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2440" y="184231"/>
            <a:ext cx="118009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Hlavní rizika současného stavu</a:t>
            </a:r>
            <a:endParaRPr kumimoji="0" lang="cs-CZ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8214" y="1092855"/>
            <a:ext cx="10629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Potenciál šíření nakažlivější formy viru je velký, pokud dojde k masivnímu rozvolnění, tak tomuto riziku „populace vyjde vstříc“ a urychlí ho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Další signál hrozícího růstu epidemie dává vývoj</a:t>
            </a:r>
            <a:r>
              <a:rPr kumimoji="0" lang="cs-CZ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nejvíce zasažených regionech, kde je zátěž až 2,5x vyšší než v ostatních regionech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5277051" y="5494060"/>
            <a:ext cx="1551709" cy="122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40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1" y="0"/>
            <a:ext cx="10125069" cy="576000"/>
          </a:xfrm>
        </p:spPr>
        <p:txBody>
          <a:bodyPr/>
          <a:lstStyle/>
          <a:p>
            <a:r>
              <a:rPr lang="cs-CZ" dirty="0"/>
              <a:t>14 denní počet nových případů (na 100 000 obyv.)</a:t>
            </a:r>
            <a:r>
              <a:rPr lang="en-US" dirty="0"/>
              <a:t> v ORP – v</a:t>
            </a:r>
            <a:r>
              <a:rPr lang="cs-CZ" dirty="0"/>
              <a:t>ý</a:t>
            </a:r>
            <a:r>
              <a:rPr lang="en-US" dirty="0" err="1"/>
              <a:t>voj</a:t>
            </a:r>
            <a:r>
              <a:rPr lang="en-US" dirty="0"/>
              <a:t> </a:t>
            </a:r>
            <a:r>
              <a:rPr lang="en-US" dirty="0" err="1"/>
              <a:t>situace</a:t>
            </a:r>
            <a:endParaRPr lang="cs-CZ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080D6-FC53-427A-9C73-FAC7AD1D2FCD}"/>
              </a:ext>
            </a:extLst>
          </p:cNvPr>
          <p:cNvSpPr/>
          <p:nvPr/>
        </p:nvSpPr>
        <p:spPr>
          <a:xfrm>
            <a:off x="9894949" y="4534694"/>
            <a:ext cx="180000" cy="180000"/>
          </a:xfrm>
          <a:prstGeom prst="rect">
            <a:avLst/>
          </a:prstGeom>
          <a:solidFill>
            <a:srgbClr val="2B83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925A4-86A9-42E1-B474-EC1CB00F06FB}"/>
              </a:ext>
            </a:extLst>
          </p:cNvPr>
          <p:cNvSpPr/>
          <p:nvPr/>
        </p:nvSpPr>
        <p:spPr>
          <a:xfrm>
            <a:off x="9894949" y="4843420"/>
            <a:ext cx="180000" cy="180000"/>
          </a:xfrm>
          <a:prstGeom prst="rect">
            <a:avLst/>
          </a:prstGeom>
          <a:solidFill>
            <a:srgbClr val="80BF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920F6-822D-4D8E-9016-3491B8DD67F4}"/>
              </a:ext>
            </a:extLst>
          </p:cNvPr>
          <p:cNvSpPr/>
          <p:nvPr/>
        </p:nvSpPr>
        <p:spPr>
          <a:xfrm>
            <a:off x="9894949" y="5152146"/>
            <a:ext cx="180000" cy="180000"/>
          </a:xfrm>
          <a:prstGeom prst="rect">
            <a:avLst/>
          </a:prstGeom>
          <a:solidFill>
            <a:srgbClr val="C7E8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96B81-667A-401C-967B-28C2A48E23CC}"/>
              </a:ext>
            </a:extLst>
          </p:cNvPr>
          <p:cNvSpPr/>
          <p:nvPr/>
        </p:nvSpPr>
        <p:spPr>
          <a:xfrm>
            <a:off x="9894949" y="5460872"/>
            <a:ext cx="180000" cy="180000"/>
          </a:xfrm>
          <a:prstGeom prst="rect">
            <a:avLst/>
          </a:prstGeom>
          <a:solidFill>
            <a:srgbClr val="E2E2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DB380-5F7C-460F-BFDA-86D337A8CFE1}"/>
              </a:ext>
            </a:extLst>
          </p:cNvPr>
          <p:cNvSpPr/>
          <p:nvPr/>
        </p:nvSpPr>
        <p:spPr>
          <a:xfrm>
            <a:off x="9894949" y="5769598"/>
            <a:ext cx="180000" cy="180000"/>
          </a:xfrm>
          <a:prstGeom prst="rect">
            <a:avLst/>
          </a:prstGeom>
          <a:solidFill>
            <a:srgbClr val="FEAB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FD43E-EE03-4737-A366-C1F7D775579E}"/>
              </a:ext>
            </a:extLst>
          </p:cNvPr>
          <p:cNvSpPr txBox="1"/>
          <p:nvPr/>
        </p:nvSpPr>
        <p:spPr>
          <a:xfrm>
            <a:off x="10182331" y="4440028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54345-6D6F-4D0F-813B-A10AFB3293A9}"/>
              </a:ext>
            </a:extLst>
          </p:cNvPr>
          <p:cNvSpPr txBox="1"/>
          <p:nvPr/>
        </p:nvSpPr>
        <p:spPr>
          <a:xfrm>
            <a:off x="10182331" y="4751318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ECFEB-BD0B-4FAF-9B8B-C8A903E5C1DE}"/>
              </a:ext>
            </a:extLst>
          </p:cNvPr>
          <p:cNvSpPr txBox="1"/>
          <p:nvPr/>
        </p:nvSpPr>
        <p:spPr>
          <a:xfrm>
            <a:off x="10182331" y="5062608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133F7-D8D6-4D0C-B56B-CAC8C40EE252}"/>
              </a:ext>
            </a:extLst>
          </p:cNvPr>
          <p:cNvSpPr txBox="1"/>
          <p:nvPr/>
        </p:nvSpPr>
        <p:spPr>
          <a:xfrm>
            <a:off x="10182331" y="5373898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DDF93-0D60-4DCB-A93B-533691C52B6E}"/>
              </a:ext>
            </a:extLst>
          </p:cNvPr>
          <p:cNvSpPr txBox="1"/>
          <p:nvPr/>
        </p:nvSpPr>
        <p:spPr>
          <a:xfrm>
            <a:off x="10182331" y="5685188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1 100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8D847-A97F-4AAA-A08B-55218BF2B7F5}"/>
              </a:ext>
            </a:extLst>
          </p:cNvPr>
          <p:cNvSpPr/>
          <p:nvPr/>
        </p:nvSpPr>
        <p:spPr>
          <a:xfrm>
            <a:off x="9894949" y="6078323"/>
            <a:ext cx="180000" cy="180000"/>
          </a:xfrm>
          <a:prstGeom prst="rect">
            <a:avLst/>
          </a:prstGeom>
          <a:solidFill>
            <a:srgbClr val="F12E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FDD93D-9CA2-41FC-953B-E1DA3769E12D}"/>
              </a:ext>
            </a:extLst>
          </p:cNvPr>
          <p:cNvSpPr/>
          <p:nvPr/>
        </p:nvSpPr>
        <p:spPr>
          <a:xfrm>
            <a:off x="9894949" y="6387047"/>
            <a:ext cx="180000" cy="180000"/>
          </a:xfrm>
          <a:prstGeom prst="rect">
            <a:avLst/>
          </a:prstGeom>
          <a:solidFill>
            <a:srgbClr val="AA13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7D8BB-886C-4DD8-BE83-D1D89236D7C4}"/>
              </a:ext>
            </a:extLst>
          </p:cNvPr>
          <p:cNvSpPr txBox="1"/>
          <p:nvPr/>
        </p:nvSpPr>
        <p:spPr>
          <a:xfrm>
            <a:off x="10182331" y="5996478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1 100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88280-9570-4C47-854B-55E5855520E2}"/>
              </a:ext>
            </a:extLst>
          </p:cNvPr>
          <p:cNvSpPr txBox="1"/>
          <p:nvPr/>
        </p:nvSpPr>
        <p:spPr>
          <a:xfrm>
            <a:off x="10182331" y="6307770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6" name="Picture 25" descr="Map&#10;&#10;Description automatically generated">
            <a:extLst>
              <a:ext uri="{FF2B5EF4-FFF2-40B4-BE49-F238E27FC236}">
                <a16:creationId xmlns:a16="http://schemas.microsoft.com/office/drawing/2014/main" id="{3E67F68B-D68D-4E88-834A-88FDEE7C6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"/>
          <a:stretch/>
        </p:blipFill>
        <p:spPr>
          <a:xfrm>
            <a:off x="88441" y="1147505"/>
            <a:ext cx="4121896" cy="252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4CE0D0D-957D-484D-987C-48B2FE3AD81E}"/>
              </a:ext>
            </a:extLst>
          </p:cNvPr>
          <p:cNvSpPr txBox="1"/>
          <p:nvPr/>
        </p:nvSpPr>
        <p:spPr>
          <a:xfrm>
            <a:off x="204659" y="803332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26.1.2021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466A56C-7AB9-4F4D-B765-241A4132D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r="5183"/>
          <a:stretch/>
        </p:blipFill>
        <p:spPr>
          <a:xfrm>
            <a:off x="7936626" y="1171783"/>
            <a:ext cx="4035105" cy="25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F13721-84D9-4AFF-B0C9-4A23BCAFD021}"/>
              </a:ext>
            </a:extLst>
          </p:cNvPr>
          <p:cNvSpPr txBox="1"/>
          <p:nvPr/>
        </p:nvSpPr>
        <p:spPr>
          <a:xfrm>
            <a:off x="8075009" y="81961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9.2.2021</a:t>
            </a: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05D33AA1-6B07-4024-BA44-17A362F959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0"/>
          <a:stretch/>
        </p:blipFill>
        <p:spPr>
          <a:xfrm>
            <a:off x="3930948" y="1171783"/>
            <a:ext cx="4035105" cy="252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8690D9E-DE49-4295-9A43-F9A7F80F2992}"/>
              </a:ext>
            </a:extLst>
          </p:cNvPr>
          <p:cNvSpPr txBox="1"/>
          <p:nvPr/>
        </p:nvSpPr>
        <p:spPr>
          <a:xfrm>
            <a:off x="4069331" y="775364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2.2.2021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96129" y="4439594"/>
            <a:ext cx="75627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Problém zrychleného šíření nákazy se týká zejména severní a západní části Čech, kde je vysokými počty nakažených postupně zasahováno větší množství okresů. Situace je epidemiologicky nejrizikovější v okresech Trutnov, Náchod, Cheb a Sokolov.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3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42" y="3931234"/>
            <a:ext cx="11905307" cy="1974265"/>
          </a:xfrm>
        </p:spPr>
        <p:txBody>
          <a:bodyPr>
            <a:normAutofit/>
          </a:bodyPr>
          <a:lstStyle/>
          <a:p>
            <a:r>
              <a:rPr lang="cs-CZ" sz="5400" b="1" dirty="0"/>
              <a:t>Co znamená riziko prudkého šíření nakažlivější formy viru? </a:t>
            </a:r>
          </a:p>
        </p:txBody>
      </p:sp>
    </p:spTree>
    <p:extLst>
      <p:ext uri="{BB962C8B-B14F-4D97-AF65-F5344CB8AC3E}">
        <p14:creationId xmlns:p14="http://schemas.microsoft.com/office/powerpoint/2010/main" val="135656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48" y="286328"/>
            <a:ext cx="11344275" cy="2689132"/>
          </a:xfrm>
        </p:spPr>
        <p:txBody>
          <a:bodyPr>
            <a:normAutofit/>
          </a:bodyPr>
          <a:lstStyle/>
          <a:p>
            <a:r>
              <a:rPr lang="cs-CZ" sz="5400" b="1" dirty="0"/>
              <a:t>Možný dopad nové mutace viru </a:t>
            </a:r>
          </a:p>
          <a:p>
            <a:r>
              <a:rPr lang="cs-CZ" sz="5400" b="1" i="1" dirty="0"/>
              <a:t>SARS-CoV-2: </a:t>
            </a:r>
            <a:r>
              <a:rPr lang="cs-CZ" sz="5400" b="1" dirty="0"/>
              <a:t>změna v dynamice šíření nákazy až k R = 1,4</a:t>
            </a:r>
            <a:endParaRPr lang="cs-CZ" sz="39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46564" y="5131078"/>
            <a:ext cx="6344239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0,9 x 1,4 = 1,3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46975" y="3044025"/>
            <a:ext cx="863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 stávajících opatřeních dosahujeme snížení dynamiky šíření původní formy nákazy na R = 0,9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5443979" y="4483190"/>
            <a:ext cx="838986" cy="490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46563" y="5935103"/>
            <a:ext cx="6344239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0,9 x 1,5 = 1,4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090802" y="5348425"/>
            <a:ext cx="81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endParaRPr lang="en-US" sz="6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33762" y="5348424"/>
            <a:ext cx="81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endParaRPr lang="en-US" sz="6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8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48" y="240148"/>
            <a:ext cx="11344275" cy="1747862"/>
          </a:xfrm>
        </p:spPr>
        <p:txBody>
          <a:bodyPr>
            <a:normAutofit/>
          </a:bodyPr>
          <a:lstStyle/>
          <a:p>
            <a:r>
              <a:rPr lang="cs-CZ" sz="5400" b="1" dirty="0"/>
              <a:t>Proč se ještě šíření nové formy viru dramaticky neprojevilo? </a:t>
            </a:r>
            <a:endParaRPr lang="cs-CZ" sz="3900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5241915"/>
            <a:ext cx="11979564" cy="12003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 prudkém rozvolnění</a:t>
            </a:r>
            <a:r>
              <a:rPr kumimoji="0" lang="cs-CZ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může být návrat epidemie k prudkému růstu otázkou 7 – 10 dnů. Již nyní je reprodukční číslo 1,05.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5566" y="2005751"/>
            <a:ext cx="112537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Máme zavedena velmi silná opatření. A i když se částečně nedodržují, tak brání zrychlené reprodukci nové formy. … zřejmě ovšem s výjimkou nejvíce nakažených okresů.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5384689" y="4502091"/>
            <a:ext cx="1086456" cy="490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9688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ystému Office">
  <a:themeElements>
    <a:clrScheme name="Vlastní 2">
      <a:dk1>
        <a:srgbClr val="5F5F5F"/>
      </a:dk1>
      <a:lt1>
        <a:sysClr val="window" lastClr="FFFFFF"/>
      </a:lt1>
      <a:dk2>
        <a:srgbClr val="84848E"/>
      </a:dk2>
      <a:lt2>
        <a:srgbClr val="F2F2F2"/>
      </a:lt2>
      <a:accent1>
        <a:srgbClr val="E7B13D"/>
      </a:accent1>
      <a:accent2>
        <a:srgbClr val="3D67BC"/>
      </a:accent2>
      <a:accent3>
        <a:srgbClr val="274073"/>
      </a:accent3>
      <a:accent4>
        <a:srgbClr val="84848E"/>
      </a:accent4>
      <a:accent5>
        <a:srgbClr val="D8D8D8"/>
      </a:accent5>
      <a:accent6>
        <a:srgbClr val="DDDCE0"/>
      </a:accent6>
      <a:hlink>
        <a:srgbClr val="1919FF"/>
      </a:hlink>
      <a:folHlink>
        <a:srgbClr val="00005F"/>
      </a:folHlink>
    </a:clrScheme>
    <a:fontScheme name="Paliativní péč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5.xml><?xml version="1.0" encoding="utf-8"?>
<a:theme xmlns:a="http://schemas.openxmlformats.org/drawingml/2006/main" name="6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6.xml><?xml version="1.0" encoding="utf-8"?>
<a:theme xmlns:a="http://schemas.openxmlformats.org/drawingml/2006/main" name="5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7.xml><?xml version="1.0" encoding="utf-8"?>
<a:theme xmlns:a="http://schemas.openxmlformats.org/drawingml/2006/main" name="3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8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Širokoúhlá obrazovka</PresentationFormat>
  <Paragraphs>327</Paragraphs>
  <Slides>18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18</vt:i4>
      </vt:variant>
    </vt:vector>
  </HeadingPairs>
  <TitlesOfParts>
    <vt:vector size="31" baseType="lpstr">
      <vt:lpstr>Arial</vt:lpstr>
      <vt:lpstr>Arial (Základní text)</vt:lpstr>
      <vt:lpstr>Arial Black</vt:lpstr>
      <vt:lpstr>Calibri</vt:lpstr>
      <vt:lpstr>Calibri Light</vt:lpstr>
      <vt:lpstr>Segoe UI</vt:lpstr>
      <vt:lpstr>Motiv Office</vt:lpstr>
      <vt:lpstr>1_Motiv systému Office</vt:lpstr>
      <vt:lpstr>2_Motiv Office</vt:lpstr>
      <vt:lpstr>1_Motiv Office</vt:lpstr>
      <vt:lpstr>6_Motiv Office</vt:lpstr>
      <vt:lpstr>5_Motiv Office</vt:lpstr>
      <vt:lpstr>3_Motiv Office</vt:lpstr>
      <vt:lpstr>Datová a informační základna  pro management pandemie COVID-19</vt:lpstr>
      <vt:lpstr>Prezentace aplikace PowerPoint</vt:lpstr>
      <vt:lpstr>Prezentace aplikace PowerPoint</vt:lpstr>
      <vt:lpstr>Podíl pozitivních testů: diagnostické indikace </vt:lpstr>
      <vt:lpstr>Prezentace aplikace PowerPoint</vt:lpstr>
      <vt:lpstr>14 denní počet nových případů (na 100 000 obyv.) v ORP – vývoj situace</vt:lpstr>
      <vt:lpstr>Datová a informační základna  pro management pandemie COVID-19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Národní dispečink lůžkové péče</vt:lpstr>
      <vt:lpstr>Prezentace aplikace PowerPoint</vt:lpstr>
      <vt:lpstr>Prezentace aplikace PowerPoint</vt:lpstr>
      <vt:lpstr>Prezentace aplikace PowerPoint</vt:lpstr>
      <vt:lpstr>Národní dispečink lůžkové péče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Komenda</dc:creator>
  <cp:lastModifiedBy>Jan Blatny</cp:lastModifiedBy>
  <cp:revision>2401</cp:revision>
  <dcterms:created xsi:type="dcterms:W3CDTF">2020-03-16T10:06:11Z</dcterms:created>
  <dcterms:modified xsi:type="dcterms:W3CDTF">2021-02-12T11:41:52Z</dcterms:modified>
</cp:coreProperties>
</file>